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7315200" cy="9601200"/>
  <p:embeddedFontLst>
    <p:embeddedFont>
      <p:font typeface="Arial Black" panose="020B0A04020102020204" pitchFamily="34" charset="0"/>
      <p:regular r:id="rId39"/>
      <p:bold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Corbel" panose="020B0503020204020204" pitchFamily="34" charset="0"/>
      <p:regular r:id="rId45"/>
      <p:bold r:id="rId46"/>
      <p:italic r:id="rId47"/>
      <p:boldItalic r:id="rId48"/>
    </p:embeddedFont>
    <p:embeddedFont>
      <p:font typeface="Rockwell" panose="02060603020205020403" pitchFamily="18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82">
          <p15:clr>
            <a:srgbClr val="A4A3A4"/>
          </p15:clr>
        </p15:guide>
        <p15:guide id="2" pos="2262">
          <p15:clr>
            <a:srgbClr val="A4A3A4"/>
          </p15:clr>
        </p15:guide>
        <p15:guide id="3" orient="horz" pos="3025">
          <p15:clr>
            <a:srgbClr val="A4A3A4"/>
          </p15:clr>
        </p15:guide>
        <p15:guide id="4" pos="2304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igr8DsaLqbLfFpaWd7YgEj6JXl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17DF4D-7363-473A-A0FC-8BFB949DEA51}">
  <a:tblStyle styleId="{3017DF4D-7363-473A-A0FC-8BFB949DEA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82"/>
        <p:guide pos="2262"/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customschemas.google.com/relationships/presentationmetadata" Target="meta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10"/>
          </a:p>
        </p:txBody>
      </p:sp>
      <p:sp>
        <p:nvSpPr>
          <p:cNvPr id="125" name="Google Shape;125;p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2" name="Google Shape;222;p1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</a:t>
            </a:fld>
            <a:endParaRPr sz="1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8" name="Google Shape;2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9" name="Google Shape;239;p1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1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04" name="Google Shape;3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5" name="Google Shape;305;p1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10"/>
              <a:buFont typeface="Calibri"/>
              <a:buNone/>
            </a:pPr>
            <a:endParaRPr sz="111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1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1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1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2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379" name="Google Shape;3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0" name="Google Shape;380;p2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389" name="Google Shape;3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0" name="Google Shape;390;p2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stock photo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2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2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*This slide is really about providing a rationale for CDI – it isn’t really something we tell parents directly in CDI teach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Children begin to enjoy parent-child interaction: Positive attention becomes powerful positive reinforcer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Parent learns to use differential social attention-Parents learn to shape new child behavior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2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2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8:notes"/>
          <p:cNvSpPr txBox="1">
            <a:spLocks noGrp="1"/>
          </p:cNvSpPr>
          <p:nvPr>
            <p:ph type="body" idx="1"/>
          </p:nvPr>
        </p:nvSpPr>
        <p:spPr>
          <a:xfrm>
            <a:off x="718220" y="4498097"/>
            <a:ext cx="5745757" cy="4261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625" tIns="95625" rIns="95625" bIns="95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are times that parents need children to listen?</a:t>
            </a:r>
            <a:endParaRPr/>
          </a:p>
        </p:txBody>
      </p:sp>
      <p:sp>
        <p:nvSpPr>
          <p:cNvPr id="491" name="Google Shape;49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709613"/>
            <a:ext cx="4735512" cy="3551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2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 txBox="1">
            <a:spLocks noGrp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5" name="Google Shape;1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695325"/>
            <a:ext cx="463550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709613"/>
            <a:ext cx="4735512" cy="3551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16" name="Google Shape;516;p30:notes"/>
          <p:cNvSpPr txBox="1">
            <a:spLocks noGrp="1"/>
          </p:cNvSpPr>
          <p:nvPr>
            <p:ph type="body" idx="1"/>
          </p:nvPr>
        </p:nvSpPr>
        <p:spPr>
          <a:xfrm>
            <a:off x="718220" y="4498097"/>
            <a:ext cx="5745757" cy="4261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625" tIns="95625" rIns="95625" bIns="95625" anchor="t" anchorCtr="0">
            <a:noAutofit/>
          </a:bodyPr>
          <a:lstStyle/>
          <a:p>
            <a:pPr marL="478231" lvl="0" indent="-31217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Uses modeling, role-playing, &amp; homework</a:t>
            </a:r>
            <a:endParaRPr/>
          </a:p>
          <a:p>
            <a:pPr marL="478231" lvl="0" indent="-239116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141819" cy="310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625" tIns="47800" rIns="95625" bIns="47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1:notes"/>
          <p:cNvSpPr txBox="1">
            <a:spLocks noGrp="1"/>
          </p:cNvSpPr>
          <p:nvPr>
            <p:ph type="body" idx="1"/>
          </p:nvPr>
        </p:nvSpPr>
        <p:spPr>
          <a:xfrm>
            <a:off x="718220" y="4498097"/>
            <a:ext cx="5745757" cy="4261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625" tIns="95625" rIns="95625" bIns="95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709613"/>
            <a:ext cx="4735512" cy="3551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3" name="Google Shape;543;p3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p3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3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6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" name="Google Shape;212;p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48575" rIns="97150" bIns="4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0"/>
          <p:cNvSpPr txBox="1"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0"/>
          <p:cNvSpPr txBox="1"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5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21" name="Google Shape;21;p40"/>
          <p:cNvSpPr txBox="1">
            <a:spLocks noGrp="1"/>
          </p:cNvSpPr>
          <p:nvPr>
            <p:ph type="dt" idx="10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0"/>
          <p:cNvSpPr txBox="1">
            <a:spLocks noGrp="1"/>
          </p:cNvSpPr>
          <p:nvPr>
            <p:ph type="ftr" idx="11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sldNum" idx="12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1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51"/>
          <p:cNvSpPr txBox="1"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Black"/>
              <a:buNone/>
              <a:defRPr sz="28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1"/>
          <p:cNvSpPr>
            <a:spLocks noGrp="1"/>
          </p:cNvSpPr>
          <p:nvPr>
            <p:ph type="pic" idx="2"/>
          </p:nvPr>
        </p:nvSpPr>
        <p:spPr>
          <a:xfrm>
            <a:off x="0" y="0"/>
            <a:ext cx="6227805" cy="6858000"/>
          </a:xfrm>
          <a:prstGeom prst="rect">
            <a:avLst/>
          </a:prstGeom>
          <a:solidFill>
            <a:srgbClr val="D5DBE5"/>
          </a:solidFill>
          <a:ln>
            <a:noFill/>
          </a:ln>
        </p:spPr>
      </p:sp>
      <p:sp>
        <p:nvSpPr>
          <p:cNvPr id="89" name="Google Shape;89;p51"/>
          <p:cNvSpPr txBox="1">
            <a:spLocks noGrp="1"/>
          </p:cNvSpPr>
          <p:nvPr>
            <p:ph type="body" idx="1"/>
          </p:nvPr>
        </p:nvSpPr>
        <p:spPr>
          <a:xfrm>
            <a:off x="6412230" y="2423160"/>
            <a:ext cx="24003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48"/>
              <a:buNone/>
              <a:defRPr sz="1350">
                <a:solidFill>
                  <a:srgbClr val="1F386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grpSp>
        <p:nvGrpSpPr>
          <p:cNvPr id="90" name="Google Shape;90;p5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91" name="Google Shape;91;p51"/>
            <p:cNvSpPr/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2" name="Google Shape;92;p51"/>
            <p:cNvSpPr/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p51"/>
          <p:cNvSpPr txBox="1">
            <a:spLocks noGrp="1"/>
          </p:cNvSpPr>
          <p:nvPr>
            <p:ph type="dt" idx="10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1"/>
          <p:cNvSpPr txBox="1">
            <a:spLocks noGrp="1"/>
          </p:cNvSpPr>
          <p:nvPr>
            <p:ph type="sldNum" idx="12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2"/>
          <p:cNvSpPr txBox="1"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2"/>
          <p:cNvSpPr txBox="1">
            <a:spLocks noGrp="1"/>
          </p:cNvSpPr>
          <p:nvPr>
            <p:ph type="body" idx="1"/>
          </p:nvPr>
        </p:nvSpPr>
        <p:spPr>
          <a:xfrm rot="5400000">
            <a:off x="2546604" y="260604"/>
            <a:ext cx="4050792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5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98" name="Google Shape;98;p52"/>
          <p:cNvSpPr txBox="1">
            <a:spLocks noGrp="1"/>
          </p:cNvSpPr>
          <p:nvPr>
            <p:ph type="dt" idx="10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2"/>
          <p:cNvSpPr txBox="1">
            <a:spLocks noGrp="1"/>
          </p:cNvSpPr>
          <p:nvPr>
            <p:ph type="ftr" idx="11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2"/>
          <p:cNvSpPr txBox="1">
            <a:spLocks noGrp="1"/>
          </p:cNvSpPr>
          <p:nvPr>
            <p:ph type="sldNum" idx="12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3"/>
          <p:cNvSpPr txBox="1">
            <a:spLocks noGrp="1"/>
          </p:cNvSpPr>
          <p:nvPr>
            <p:ph type="title"/>
          </p:nvPr>
        </p:nvSpPr>
        <p:spPr>
          <a:xfrm rot="5400000">
            <a:off x="4681538" y="2395538"/>
            <a:ext cx="5638800" cy="191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3"/>
          <p:cNvSpPr txBox="1">
            <a:spLocks noGrp="1"/>
          </p:cNvSpPr>
          <p:nvPr>
            <p:ph type="body" idx="1"/>
          </p:nvPr>
        </p:nvSpPr>
        <p:spPr>
          <a:xfrm rot="5400000">
            <a:off x="795338" y="538163"/>
            <a:ext cx="5638800" cy="562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5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104" name="Google Shape;104;p53"/>
          <p:cNvSpPr txBox="1">
            <a:spLocks noGrp="1"/>
          </p:cNvSpPr>
          <p:nvPr>
            <p:ph type="dt" idx="10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3"/>
          <p:cNvSpPr txBox="1">
            <a:spLocks noGrp="1"/>
          </p:cNvSpPr>
          <p:nvPr>
            <p:ph type="ftr" idx="11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3"/>
          <p:cNvSpPr txBox="1">
            <a:spLocks noGrp="1"/>
          </p:cNvSpPr>
          <p:nvPr>
            <p:ph type="sldNum" idx="12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4"/>
          <p:cNvSpPr txBox="1"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4"/>
          <p:cNvSpPr txBox="1"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5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119" name="Google Shape;119;p44"/>
          <p:cNvSpPr txBox="1">
            <a:spLocks noGrp="1"/>
          </p:cNvSpPr>
          <p:nvPr>
            <p:ph type="dt" idx="10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4"/>
          <p:cNvSpPr txBox="1">
            <a:spLocks noGrp="1"/>
          </p:cNvSpPr>
          <p:nvPr>
            <p:ph type="ftr" idx="11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4"/>
          <p:cNvSpPr txBox="1">
            <a:spLocks noGrp="1"/>
          </p:cNvSpPr>
          <p:nvPr>
            <p:ph type="sldNum" idx="12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1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rotWithShape="1">
            <a:blip r:embed="rId2">
              <a:alphaModFix amt="8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41"/>
          <p:cNvSpPr txBox="1"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6600"/>
              <a:buFont typeface="Arial Black"/>
              <a:buNone/>
              <a:defRPr sz="6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  <a:defRPr sz="1800" b="0">
                <a:solidFill>
                  <a:srgbClr val="1F386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1"/>
          <p:cNvSpPr txBox="1">
            <a:spLocks noGrp="1"/>
          </p:cNvSpPr>
          <p:nvPr>
            <p:ph type="dt" idx="10"/>
          </p:nvPr>
        </p:nvSpPr>
        <p:spPr>
          <a:xfrm>
            <a:off x="6445251" y="6272785"/>
            <a:ext cx="19832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1F386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ftr" idx="11"/>
          </p:nvPr>
        </p:nvSpPr>
        <p:spPr>
          <a:xfrm>
            <a:off x="1636099" y="6272784"/>
            <a:ext cx="47457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1F386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" name="Google Shape;30;p41"/>
          <p:cNvGrpSpPr/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31" name="Google Shape;31;p41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2" name="Google Shape;32;p4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" name="Google Shape;33;p41"/>
          <p:cNvSpPr txBox="1">
            <a:spLocks noGrp="1"/>
          </p:cNvSpPr>
          <p:nvPr>
            <p:ph type="sldNum" idx="12"/>
          </p:nvPr>
        </p:nvSpPr>
        <p:spPr>
          <a:xfrm>
            <a:off x="645450" y="2508607"/>
            <a:ext cx="891224" cy="72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2"/>
          <p:cNvSpPr txBox="1">
            <a:spLocks noGrp="1"/>
          </p:cNvSpPr>
          <p:nvPr>
            <p:ph type="dt" idx="10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ftr" idx="11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sldNum" idx="12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5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rotWithShape="1">
            <a:blip r:embed="rId2">
              <a:alphaModFix amt="80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5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rotWithShape="1">
            <a:blip r:embed="rId2">
              <a:alphaModFix amt="80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5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rotWithShape="1">
            <a:blip r:embed="rId2">
              <a:alphaModFix amt="8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" name="Google Shape;42;p45"/>
          <p:cNvGrpSpPr/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43" name="Google Shape;43;p45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4" name="Google Shape;44;p45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45;p45"/>
          <p:cNvSpPr txBox="1">
            <a:spLocks noGrp="1"/>
          </p:cNvSpPr>
          <p:nvPr>
            <p:ph type="ctrTitle"/>
          </p:nvPr>
        </p:nvSpPr>
        <p:spPr>
          <a:xfrm>
            <a:off x="788670" y="1432223"/>
            <a:ext cx="7517130" cy="30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 Black"/>
              <a:buNone/>
              <a:defRPr sz="6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  <a:defRPr sz="1800" b="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80"/>
              <a:buNone/>
              <a:defRPr sz="28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4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dt" idx="10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ftr" idx="11"/>
          </p:nvPr>
        </p:nvSpPr>
        <p:spPr>
          <a:xfrm>
            <a:off x="812805" y="6272785"/>
            <a:ext cx="47457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5"/>
          <p:cNvSpPr txBox="1">
            <a:spLocks noGrp="1"/>
          </p:cNvSpPr>
          <p:nvPr>
            <p:ph type="sldNum" idx="12"/>
          </p:nvPr>
        </p:nvSpPr>
        <p:spPr>
          <a:xfrm>
            <a:off x="7244280" y="4227195"/>
            <a:ext cx="895401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White">
  <p:cSld name="Divider Slide Whit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6"/>
          <p:cNvSpPr txBox="1">
            <a:spLocks noGrp="1"/>
          </p:cNvSpPr>
          <p:nvPr>
            <p:ph type="ctrTitle"/>
          </p:nvPr>
        </p:nvSpPr>
        <p:spPr>
          <a:xfrm>
            <a:off x="493776" y="1490663"/>
            <a:ext cx="497890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005BBB"/>
              </a:buClr>
              <a:buSzPts val="4500"/>
              <a:buFont typeface="Arial"/>
              <a:buNone/>
              <a:defRPr sz="4500" b="1" i="0" cap="none">
                <a:solidFill>
                  <a:srgbClr val="005BB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subTitle" idx="1"/>
          </p:nvPr>
        </p:nvSpPr>
        <p:spPr>
          <a:xfrm>
            <a:off x="493776" y="3970337"/>
            <a:ext cx="4978908" cy="221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85"/>
              <a:buNone/>
              <a:defRPr sz="21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75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48"/>
              <a:buNone/>
              <a:defRPr sz="135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02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7"/>
          <p:cNvSpPr txBox="1"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365760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6pPr>
            <a:lvl7pPr marL="3200400" lvl="6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7pPr>
            <a:lvl8pPr marL="3657600" lvl="7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8pPr>
            <a:lvl9pPr marL="4114800" lvl="8" indent="-325755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 sz="1800"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2"/>
          </p:nvPr>
        </p:nvSpPr>
        <p:spPr>
          <a:xfrm>
            <a:off x="4792218" y="2194560"/>
            <a:ext cx="365760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6pPr>
            <a:lvl7pPr marL="3200400" lvl="6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7pPr>
            <a:lvl8pPr marL="3657600" lvl="7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8pPr>
            <a:lvl9pPr marL="4114800" lvl="8" indent="-325755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 sz="1800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dt" idx="10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ftr" idx="11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sldNum" idx="12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8"/>
          <p:cNvSpPr txBox="1"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 b="1">
                <a:solidFill>
                  <a:srgbClr val="2F549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body" idx="2"/>
          </p:nvPr>
        </p:nvSpPr>
        <p:spPr>
          <a:xfrm>
            <a:off x="685800" y="2743200"/>
            <a:ext cx="3657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6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body" idx="3"/>
          </p:nvPr>
        </p:nvSpPr>
        <p:spPr>
          <a:xfrm>
            <a:off x="4820793" y="2048256"/>
            <a:ext cx="36576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 b="1">
                <a:solidFill>
                  <a:srgbClr val="2F549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body" idx="4"/>
          </p:nvPr>
        </p:nvSpPr>
        <p:spPr>
          <a:xfrm>
            <a:off x="4820793" y="2743200"/>
            <a:ext cx="3657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6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9"/>
          <p:cNvSpPr txBox="1">
            <a:spLocks noGrp="1"/>
          </p:cNvSpPr>
          <p:nvPr>
            <p:ph type="dt" idx="10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1F386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ftr" idx="11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1F386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sldNum" idx="12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50"/>
          <p:cNvSpPr txBox="1"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Black"/>
              <a:buNone/>
              <a:defRPr sz="28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body" idx="1"/>
          </p:nvPr>
        </p:nvSpPr>
        <p:spPr>
          <a:xfrm>
            <a:off x="628650" y="685800"/>
            <a:ext cx="5033772" cy="502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365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2000"/>
            </a:lvl6pPr>
            <a:lvl7pPr marL="3200400" lvl="6" indent="-3365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2000"/>
            </a:lvl7pPr>
            <a:lvl8pPr marL="3657600" lvl="7" indent="-3365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2000"/>
            </a:lvl8pPr>
            <a:lvl9pPr marL="4114800" lvl="8" indent="-33655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Char char="▪"/>
              <a:defRPr sz="2000"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body" idx="2"/>
          </p:nvPr>
        </p:nvSpPr>
        <p:spPr>
          <a:xfrm>
            <a:off x="6412230" y="2423160"/>
            <a:ext cx="24003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48"/>
              <a:buNone/>
              <a:defRPr sz="1350">
                <a:solidFill>
                  <a:srgbClr val="1F386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grpSp>
        <p:nvGrpSpPr>
          <p:cNvPr id="79" name="Google Shape;79;p50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0" name="Google Shape;80;p50"/>
            <p:cNvSpPr/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1" name="Google Shape;81;p50"/>
            <p:cNvSpPr/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82;p50"/>
          <p:cNvSpPr txBox="1">
            <a:spLocks noGrp="1"/>
          </p:cNvSpPr>
          <p:nvPr>
            <p:ph type="dt" idx="10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0"/>
          <p:cNvSpPr txBox="1">
            <a:spLocks noGrp="1"/>
          </p:cNvSpPr>
          <p:nvPr>
            <p:ph type="ftr" idx="11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0"/>
          <p:cNvSpPr txBox="1">
            <a:spLocks noGrp="1"/>
          </p:cNvSpPr>
          <p:nvPr>
            <p:ph type="sldNum" idx="12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9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1" name="Google Shape;11;p39"/>
            <p:cNvSpPr/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rotWithShape="1">
              <a:blip r:embed="rId14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" name="Google Shape;12;p39"/>
            <p:cNvSpPr/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13;p39"/>
          <p:cNvSpPr txBox="1"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Font typeface="Arial Black"/>
              <a:buNone/>
              <a:defRPr sz="4200" b="1" i="0" u="none" strike="noStrike" cap="none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960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9"/>
          <p:cNvSpPr txBox="1">
            <a:spLocks noGrp="1"/>
          </p:cNvSpPr>
          <p:nvPr>
            <p:ph type="dt" idx="10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9"/>
          <p:cNvSpPr txBox="1">
            <a:spLocks noGrp="1"/>
          </p:cNvSpPr>
          <p:nvPr>
            <p:ph type="ftr" idx="11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sldNum" idx="12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43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09" name="Google Shape;109;p43"/>
            <p:cNvSpPr/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0" name="Google Shape;110;p43"/>
            <p:cNvSpPr/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43"/>
          <p:cNvSpPr txBox="1"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Font typeface="Arial Black"/>
              <a:buNone/>
              <a:defRPr sz="4200" b="1" i="0" u="none" strike="noStrike" cap="none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43"/>
          <p:cNvSpPr txBox="1"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960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43"/>
          <p:cNvSpPr txBox="1">
            <a:spLocks noGrp="1"/>
          </p:cNvSpPr>
          <p:nvPr>
            <p:ph type="dt" idx="10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43"/>
          <p:cNvSpPr txBox="1">
            <a:spLocks noGrp="1"/>
          </p:cNvSpPr>
          <p:nvPr>
            <p:ph type="ftr" idx="11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43"/>
          <p:cNvSpPr txBox="1">
            <a:spLocks noGrp="1"/>
          </p:cNvSpPr>
          <p:nvPr>
            <p:ph type="sldNum" idx="12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9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"/>
          <p:cNvSpPr txBox="1">
            <a:spLocks noGrp="1"/>
          </p:cNvSpPr>
          <p:nvPr>
            <p:ph type="title"/>
          </p:nvPr>
        </p:nvSpPr>
        <p:spPr>
          <a:xfrm>
            <a:off x="4950982" y="903008"/>
            <a:ext cx="3522446" cy="5132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 Black"/>
              <a:buNone/>
            </a:pPr>
            <a:br>
              <a:rPr lang="en-US" sz="1600" b="1"/>
            </a:br>
            <a:r>
              <a:rPr lang="en-US" sz="2000" b="1"/>
              <a:t>Unlocking potential with </a:t>
            </a:r>
            <a:br>
              <a:rPr lang="en-US" sz="2000" b="1"/>
            </a:br>
            <a:br>
              <a:rPr lang="en-US" sz="2000" b="1"/>
            </a:br>
            <a:r>
              <a:rPr lang="en-US" sz="4000" b="1"/>
              <a:t>Parent-Child Interaction Therapy</a:t>
            </a:r>
            <a:br>
              <a:rPr lang="en-US" sz="1600" b="1"/>
            </a:br>
            <a:br>
              <a:rPr lang="en-US" sz="1600" b="1"/>
            </a:br>
            <a:br>
              <a:rPr lang="en-US" sz="1600" b="1"/>
            </a:br>
            <a:br>
              <a:rPr lang="en-US" sz="1600" b="1"/>
            </a:br>
            <a:br>
              <a:rPr lang="en-US" sz="1600" b="1"/>
            </a:br>
            <a:br>
              <a:rPr lang="en-US" sz="1600" b="1"/>
            </a:br>
            <a:br>
              <a:rPr lang="en-US" sz="1600" b="1"/>
            </a:br>
            <a:br>
              <a:rPr lang="en-US" sz="1600" b="1"/>
            </a:br>
            <a:endParaRPr sz="1600"/>
          </a:p>
        </p:txBody>
      </p:sp>
      <p:pic>
        <p:nvPicPr>
          <p:cNvPr id="128" name="Google Shape;128;p1" descr="A child with art materials"/>
          <p:cNvPicPr preferRelativeResize="0"/>
          <p:nvPr/>
        </p:nvPicPr>
        <p:blipFill rotWithShape="1">
          <a:blip r:embed="rId3">
            <a:alphaModFix/>
          </a:blip>
          <a:srcRect l="12484" r="29189" b="1"/>
          <a:stretch/>
        </p:blipFill>
        <p:spPr>
          <a:xfrm>
            <a:off x="481203" y="822325"/>
            <a:ext cx="2441336" cy="279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" descr="Child hands on a globe"/>
          <p:cNvPicPr preferRelativeResize="0"/>
          <p:nvPr/>
        </p:nvPicPr>
        <p:blipFill rotWithShape="1">
          <a:blip r:embed="rId4">
            <a:alphaModFix/>
          </a:blip>
          <a:srcRect l="14236" r="6" b="6"/>
          <a:stretch/>
        </p:blipFill>
        <p:spPr>
          <a:xfrm>
            <a:off x="481203" y="3768436"/>
            <a:ext cx="2441335" cy="190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" descr="Child wearing pilot helmet"/>
          <p:cNvPicPr preferRelativeResize="0"/>
          <p:nvPr/>
        </p:nvPicPr>
        <p:blipFill rotWithShape="1">
          <a:blip r:embed="rId5">
            <a:alphaModFix/>
          </a:blip>
          <a:srcRect l="27575" r="31768" b="3"/>
          <a:stretch/>
        </p:blipFill>
        <p:spPr>
          <a:xfrm>
            <a:off x="3034401" y="2788909"/>
            <a:ext cx="1650497" cy="2882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"/>
          <p:cNvSpPr txBox="1"/>
          <p:nvPr/>
        </p:nvSpPr>
        <p:spPr>
          <a:xfrm>
            <a:off x="475500" y="464015"/>
            <a:ext cx="5621905" cy="195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>
                <a:latin typeface="Arial Black"/>
                <a:ea typeface="Arial Black"/>
                <a:cs typeface="Arial Black"/>
                <a:sym typeface="Arial Black"/>
              </a:rPr>
              <a:t>PCIT is unique to families</a:t>
            </a:r>
            <a:endParaRPr/>
          </a:p>
        </p:txBody>
      </p:sp>
      <p:pic>
        <p:nvPicPr>
          <p:cNvPr id="225" name="Google Shape;225;p10" descr="Amazon.com: Wireless Earbuds with Mic Bluetooth 5.0 Wireless Headphones  Ipx7 Waterproof Auto-Pair Touch Control Wireless Earphones USB C Charging  Input in-Ear Earbuds with Charging Case (Black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0372" y="552730"/>
            <a:ext cx="2208128" cy="287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0" y="3657600"/>
            <a:ext cx="3164811" cy="22575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10"/>
          <p:cNvGrpSpPr/>
          <p:nvPr/>
        </p:nvGrpSpPr>
        <p:grpSpPr>
          <a:xfrm>
            <a:off x="475500" y="2664323"/>
            <a:ext cx="5621905" cy="2964961"/>
            <a:chOff x="0" y="542915"/>
            <a:chExt cx="5621905" cy="2964961"/>
          </a:xfrm>
        </p:grpSpPr>
        <p:sp>
          <p:nvSpPr>
            <p:cNvPr id="228" name="Google Shape;228;p10"/>
            <p:cNvSpPr/>
            <p:nvPr/>
          </p:nvSpPr>
          <p:spPr>
            <a:xfrm>
              <a:off x="0" y="542915"/>
              <a:ext cx="5621905" cy="678600"/>
            </a:xfrm>
            <a:prstGeom prst="roundRect">
              <a:avLst>
                <a:gd name="adj" fmla="val 16667"/>
              </a:avLst>
            </a:prstGeom>
            <a:blipFill rotWithShape="1">
              <a:blip r:embed="rId5">
                <a:alphaModFix/>
              </a:blip>
              <a:tile tx="0" ty="0" sx="60000" sy="59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 txBox="1"/>
            <p:nvPr/>
          </p:nvSpPr>
          <p:spPr>
            <a:xfrm>
              <a:off x="33127" y="576042"/>
              <a:ext cx="5555651" cy="612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Arial"/>
                <a:buNone/>
              </a:pPr>
              <a:r>
                <a:rPr lang="en-US" sz="2900" b="1" i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In-the-moment Coaching</a:t>
              </a:r>
              <a:endParaRPr sz="2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0" y="1305036"/>
              <a:ext cx="5621905" cy="678600"/>
            </a:xfrm>
            <a:prstGeom prst="roundRect">
              <a:avLst>
                <a:gd name="adj" fmla="val 16667"/>
              </a:avLst>
            </a:prstGeom>
            <a:blipFill rotWithShape="1">
              <a:blip r:embed="rId5">
                <a:alphaModFix/>
              </a:blip>
              <a:tile tx="0" ty="0" sx="60000" sy="59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0"/>
            <p:cNvSpPr txBox="1"/>
            <p:nvPr/>
          </p:nvSpPr>
          <p:spPr>
            <a:xfrm>
              <a:off x="33127" y="1338163"/>
              <a:ext cx="5555651" cy="612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Arial"/>
                <a:buNone/>
              </a:pPr>
              <a:r>
                <a:rPr lang="en-US" sz="2900" b="1" i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Parent and child together</a:t>
              </a:r>
              <a:endParaRPr sz="2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0"/>
            <p:cNvSpPr/>
            <p:nvPr/>
          </p:nvSpPr>
          <p:spPr>
            <a:xfrm>
              <a:off x="0" y="2067156"/>
              <a:ext cx="5621905" cy="678600"/>
            </a:xfrm>
            <a:prstGeom prst="roundRect">
              <a:avLst>
                <a:gd name="adj" fmla="val 16667"/>
              </a:avLst>
            </a:prstGeom>
            <a:blipFill rotWithShape="1">
              <a:blip r:embed="rId5">
                <a:alphaModFix/>
              </a:blip>
              <a:tile tx="0" ty="0" sx="60000" sy="59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0"/>
            <p:cNvSpPr txBox="1"/>
            <p:nvPr/>
          </p:nvSpPr>
          <p:spPr>
            <a:xfrm>
              <a:off x="33127" y="2100283"/>
              <a:ext cx="5555651" cy="612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Arial"/>
                <a:buNone/>
              </a:pPr>
              <a:r>
                <a:rPr lang="en-US" sz="2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Focus on interaction patterns</a:t>
              </a:r>
              <a:endParaRPr sz="2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0" y="2829276"/>
              <a:ext cx="5621905" cy="678600"/>
            </a:xfrm>
            <a:prstGeom prst="roundRect">
              <a:avLst>
                <a:gd name="adj" fmla="val 16667"/>
              </a:avLst>
            </a:prstGeom>
            <a:blipFill rotWithShape="1">
              <a:blip r:embed="rId5">
                <a:alphaModFix/>
              </a:blip>
              <a:tile tx="0" ty="0" sx="60000" sy="59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0"/>
            <p:cNvSpPr txBox="1"/>
            <p:nvPr/>
          </p:nvSpPr>
          <p:spPr>
            <a:xfrm>
              <a:off x="33127" y="2862403"/>
              <a:ext cx="5555651" cy="612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Arial"/>
                <a:buNone/>
              </a:pPr>
              <a:r>
                <a:rPr lang="en-US" sz="2900" b="1" i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Assessment driven</a:t>
              </a:r>
              <a:endParaRPr sz="2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1" descr="Ripples on water"/>
          <p:cNvPicPr preferRelativeResize="0"/>
          <p:nvPr/>
        </p:nvPicPr>
        <p:blipFill rotWithShape="1">
          <a:blip r:embed="rId3">
            <a:alphaModFix/>
          </a:blip>
          <a:srcRect l="44656" t="33371"/>
          <a:stretch/>
        </p:blipFill>
        <p:spPr>
          <a:xfrm>
            <a:off x="4928247" y="4433581"/>
            <a:ext cx="3647730" cy="175257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1"/>
          <p:cNvSpPr txBox="1">
            <a:spLocks noGrp="1"/>
          </p:cNvSpPr>
          <p:nvPr>
            <p:ph type="title"/>
          </p:nvPr>
        </p:nvSpPr>
        <p:spPr>
          <a:xfrm>
            <a:off x="1001173" y="28387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Font typeface="Arial Black"/>
              <a:buNone/>
            </a:pPr>
            <a:r>
              <a:rPr lang="en-US" sz="4400" b="1"/>
              <a:t>Goals of Treatment</a:t>
            </a:r>
            <a:endParaRPr/>
          </a:p>
        </p:txBody>
      </p:sp>
      <p:grpSp>
        <p:nvGrpSpPr>
          <p:cNvPr id="243" name="Google Shape;243;p11"/>
          <p:cNvGrpSpPr/>
          <p:nvPr/>
        </p:nvGrpSpPr>
        <p:grpSpPr>
          <a:xfrm>
            <a:off x="152400" y="1586537"/>
            <a:ext cx="4571999" cy="4617510"/>
            <a:chOff x="0" y="1443"/>
            <a:chExt cx="4571999" cy="4617510"/>
          </a:xfrm>
        </p:grpSpPr>
        <p:sp>
          <p:nvSpPr>
            <p:cNvPr id="244" name="Google Shape;244;p11"/>
            <p:cNvSpPr/>
            <p:nvPr/>
          </p:nvSpPr>
          <p:spPr>
            <a:xfrm>
              <a:off x="914399" y="1443"/>
              <a:ext cx="3657600" cy="1479971"/>
            </a:xfrm>
            <a:prstGeom prst="rect">
              <a:avLst/>
            </a:prstGeom>
            <a:solidFill>
              <a:srgbClr val="CCD3EA">
                <a:alpha val="90196"/>
              </a:srgbClr>
            </a:solidFill>
            <a:ln w="12700" cap="flat" cmpd="sng">
              <a:solidFill>
                <a:srgbClr val="CCD3EA">
                  <a:alpha val="90196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1"/>
            <p:cNvSpPr txBox="1"/>
            <p:nvPr/>
          </p:nvSpPr>
          <p:spPr>
            <a:xfrm>
              <a:off x="914399" y="1443"/>
              <a:ext cx="3657600" cy="1479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950" tIns="375900" rIns="70950" bIns="375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 warm, nurturing caregiver-child relationship</a:t>
              </a:r>
              <a:endParaRPr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0" y="1443"/>
              <a:ext cx="914400" cy="1479971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1"/>
            <p:cNvSpPr txBox="1"/>
            <p:nvPr/>
          </p:nvSpPr>
          <p:spPr>
            <a:xfrm>
              <a:off x="0" y="1443"/>
              <a:ext cx="914400" cy="1479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375" tIns="146175" rIns="48375" bIns="14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Promote</a:t>
              </a:r>
              <a:endParaRPr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914399" y="1570213"/>
              <a:ext cx="3657600" cy="1479971"/>
            </a:xfrm>
            <a:prstGeom prst="rect">
              <a:avLst/>
            </a:prstGeom>
            <a:solidFill>
              <a:srgbClr val="CCD3EA">
                <a:alpha val="90196"/>
              </a:srgbClr>
            </a:solidFill>
            <a:ln w="12700" cap="flat" cmpd="sng">
              <a:solidFill>
                <a:srgbClr val="CCD3EA">
                  <a:alpha val="90196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1"/>
            <p:cNvSpPr txBox="1"/>
            <p:nvPr/>
          </p:nvSpPr>
          <p:spPr>
            <a:xfrm>
              <a:off x="914399" y="1570213"/>
              <a:ext cx="3657600" cy="1479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950" tIns="375900" rIns="70950" bIns="375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child’s prosocial behaviors while decreasing challenging behaviors</a:t>
              </a:r>
              <a:endParaRPr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0" y="1570213"/>
              <a:ext cx="914400" cy="1479971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 txBox="1"/>
            <p:nvPr/>
          </p:nvSpPr>
          <p:spPr>
            <a:xfrm>
              <a:off x="0" y="1570213"/>
              <a:ext cx="914400" cy="1479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375" tIns="146175" rIns="48375" bIns="14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Increase</a:t>
              </a: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914399" y="3138982"/>
              <a:ext cx="3657600" cy="1479971"/>
            </a:xfrm>
            <a:prstGeom prst="rect">
              <a:avLst/>
            </a:prstGeom>
            <a:solidFill>
              <a:srgbClr val="CCD3EA">
                <a:alpha val="90196"/>
              </a:srgbClr>
            </a:solidFill>
            <a:ln w="12700" cap="flat" cmpd="sng">
              <a:solidFill>
                <a:srgbClr val="CCD3EA">
                  <a:alpha val="90196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 txBox="1"/>
            <p:nvPr/>
          </p:nvSpPr>
          <p:spPr>
            <a:xfrm>
              <a:off x="914399" y="3138982"/>
              <a:ext cx="3657600" cy="1479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950" tIns="375900" rIns="70950" bIns="375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 enduring change in both parent and child behavior </a:t>
              </a: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0" y="3138982"/>
              <a:ext cx="914400" cy="1479971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 txBox="1"/>
            <p:nvPr/>
          </p:nvSpPr>
          <p:spPr>
            <a:xfrm>
              <a:off x="0" y="3138982"/>
              <a:ext cx="914400" cy="1479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375" tIns="146175" rIns="48375" bIns="14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Create</a:t>
              </a:r>
              <a:endParaRPr/>
            </a:p>
          </p:txBody>
        </p:sp>
      </p:grpSp>
      <p:pic>
        <p:nvPicPr>
          <p:cNvPr id="256" name="Google Shape;25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321916" y="-12963525"/>
            <a:ext cx="15559669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1"/>
          <p:cNvPicPr preferRelativeResize="0"/>
          <p:nvPr/>
        </p:nvPicPr>
        <p:blipFill rotWithShape="1">
          <a:blip r:embed="rId5">
            <a:alphaModFix/>
          </a:blip>
          <a:srcRect t="10055" b="6118"/>
          <a:stretch/>
        </p:blipFill>
        <p:spPr>
          <a:xfrm>
            <a:off x="4928247" y="1522165"/>
            <a:ext cx="3647730" cy="27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"/>
          <p:cNvSpPr/>
          <p:nvPr/>
        </p:nvSpPr>
        <p:spPr>
          <a:xfrm>
            <a:off x="690625" y="1346946"/>
            <a:ext cx="7667244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2"/>
          <p:cNvSpPr/>
          <p:nvPr/>
        </p:nvSpPr>
        <p:spPr>
          <a:xfrm>
            <a:off x="690625" y="4299696"/>
            <a:ext cx="7667244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2"/>
          <p:cNvSpPr/>
          <p:nvPr/>
        </p:nvSpPr>
        <p:spPr>
          <a:xfrm>
            <a:off x="690625" y="1484779"/>
            <a:ext cx="7667244" cy="27432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6" name="Google Shape;266;p12"/>
          <p:cNvGrpSpPr/>
          <p:nvPr/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267" name="Google Shape;267;p12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2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12"/>
          <p:cNvSpPr/>
          <p:nvPr/>
        </p:nvSpPr>
        <p:spPr>
          <a:xfrm>
            <a:off x="-5715" y="-1"/>
            <a:ext cx="9155430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2"/>
          <p:cNvSpPr txBox="1"/>
          <p:nvPr/>
        </p:nvSpPr>
        <p:spPr>
          <a:xfrm>
            <a:off x="3789947" y="4665605"/>
            <a:ext cx="5091123" cy="129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0" i="0" u="none" strike="noStrike">
                <a:latin typeface="Arial Black"/>
                <a:ea typeface="Arial Black"/>
                <a:cs typeface="Arial Black"/>
                <a:sym typeface="Arial Black"/>
              </a:rPr>
              <a:t>PCIT teaches </a:t>
            </a:r>
            <a:r>
              <a:rPr lang="en-US" sz="2900">
                <a:latin typeface="Arial Black"/>
                <a:ea typeface="Arial Black"/>
                <a:cs typeface="Arial Black"/>
                <a:sym typeface="Arial Black"/>
              </a:rPr>
              <a:t>skills to </a:t>
            </a:r>
            <a:r>
              <a:rPr lang="en-US" sz="2900" b="0" i="0" u="none" strike="noStrike">
                <a:latin typeface="Arial Black"/>
                <a:ea typeface="Arial Black"/>
                <a:cs typeface="Arial Black"/>
                <a:sym typeface="Arial Black"/>
              </a:rPr>
              <a:t>nurture child growth</a:t>
            </a:r>
            <a:endParaRPr/>
          </a:p>
        </p:txBody>
      </p:sp>
      <p:pic>
        <p:nvPicPr>
          <p:cNvPr id="271" name="Google Shape;271;p12" descr="Hand holding a seedling"/>
          <p:cNvPicPr preferRelativeResize="0"/>
          <p:nvPr/>
        </p:nvPicPr>
        <p:blipFill rotWithShape="1">
          <a:blip r:embed="rId5">
            <a:alphaModFix/>
          </a:blip>
          <a:srcRect l="37648" r="25949" b="1"/>
          <a:stretch/>
        </p:blipFill>
        <p:spPr>
          <a:xfrm>
            <a:off x="229735" y="334791"/>
            <a:ext cx="3406493" cy="619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2" descr="Logo, company n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74" r="2282" b="3"/>
          <a:stretch/>
        </p:blipFill>
        <p:spPr>
          <a:xfrm>
            <a:off x="3729037" y="334791"/>
            <a:ext cx="5172074" cy="402464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2"/>
          <p:cNvSpPr/>
          <p:nvPr/>
        </p:nvSpPr>
        <p:spPr>
          <a:xfrm>
            <a:off x="3729037" y="4497360"/>
            <a:ext cx="5170932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2"/>
          <p:cNvSpPr/>
          <p:nvPr/>
        </p:nvSpPr>
        <p:spPr>
          <a:xfrm>
            <a:off x="3729037" y="6432278"/>
            <a:ext cx="5170932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3" descr="Young boy playing with a solar system model"/>
          <p:cNvPicPr preferRelativeResize="0"/>
          <p:nvPr/>
        </p:nvPicPr>
        <p:blipFill rotWithShape="1">
          <a:blip r:embed="rId3">
            <a:alphaModFix/>
          </a:blip>
          <a:srcRect t="16680" r="1" b="9939"/>
          <a:stretch/>
        </p:blipFill>
        <p:spPr>
          <a:xfrm>
            <a:off x="2508" y="3475989"/>
            <a:ext cx="3356362" cy="164401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3"/>
          <p:cNvSpPr txBox="1">
            <a:spLocks noGrp="1"/>
          </p:cNvSpPr>
          <p:nvPr>
            <p:ph type="title"/>
          </p:nvPr>
        </p:nvSpPr>
        <p:spPr>
          <a:xfrm>
            <a:off x="3708020" y="381000"/>
            <a:ext cx="510499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 Black"/>
              <a:buNone/>
            </a:pPr>
            <a:r>
              <a:rPr lang="en-US" sz="3600"/>
              <a:t>PCIT Brings the Parent into Parent-Child Play</a:t>
            </a:r>
            <a:endParaRPr sz="3600" b="0"/>
          </a:p>
        </p:txBody>
      </p:sp>
      <p:pic>
        <p:nvPicPr>
          <p:cNvPr id="282" name="Google Shape;282;p13" descr="A picture containing text, person, sig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429000" y="2149884"/>
            <a:ext cx="5394246" cy="341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3" descr="Boy with toy glider plane"/>
          <p:cNvPicPr preferRelativeResize="0"/>
          <p:nvPr/>
        </p:nvPicPr>
        <p:blipFill rotWithShape="1">
          <a:blip r:embed="rId5">
            <a:alphaModFix/>
          </a:blip>
          <a:srcRect t="25785" r="1" b="1"/>
          <a:stretch/>
        </p:blipFill>
        <p:spPr>
          <a:xfrm>
            <a:off x="2508" y="1"/>
            <a:ext cx="3356362" cy="1644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3" descr="Taking Playtime Seriously - The New York Times"/>
          <p:cNvPicPr preferRelativeResize="0"/>
          <p:nvPr/>
        </p:nvPicPr>
        <p:blipFill rotWithShape="1">
          <a:blip r:embed="rId6">
            <a:alphaModFix/>
          </a:blip>
          <a:srcRect t="11128" r="1" b="1794"/>
          <a:stretch/>
        </p:blipFill>
        <p:spPr>
          <a:xfrm>
            <a:off x="2508" y="1737995"/>
            <a:ext cx="3356362" cy="1644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3" descr="Child playing with dinosaurs"/>
          <p:cNvPicPr preferRelativeResize="0"/>
          <p:nvPr/>
        </p:nvPicPr>
        <p:blipFill rotWithShape="1">
          <a:blip r:embed="rId7">
            <a:alphaModFix/>
          </a:blip>
          <a:srcRect t="22298" r="1" b="4322"/>
          <a:stretch/>
        </p:blipFill>
        <p:spPr>
          <a:xfrm>
            <a:off x="2508" y="5213985"/>
            <a:ext cx="3356362" cy="1644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4" descr="Tornado"/>
          <p:cNvPicPr preferRelativeResize="0"/>
          <p:nvPr/>
        </p:nvPicPr>
        <p:blipFill rotWithShape="1">
          <a:blip r:embed="rId3">
            <a:alphaModFix/>
          </a:blip>
          <a:srcRect t="2750" r="1" b="1"/>
          <a:stretch/>
        </p:blipFill>
        <p:spPr>
          <a:xfrm>
            <a:off x="103154" y="3538264"/>
            <a:ext cx="3455814" cy="231218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4"/>
          <p:cNvSpPr txBox="1">
            <a:spLocks noGrp="1"/>
          </p:cNvSpPr>
          <p:nvPr>
            <p:ph type="title"/>
          </p:nvPr>
        </p:nvSpPr>
        <p:spPr>
          <a:xfrm>
            <a:off x="3886200" y="766105"/>
            <a:ext cx="5416419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 Black"/>
              <a:buNone/>
            </a:pPr>
            <a:r>
              <a:rPr lang="en-US"/>
              <a:t>Calming the Storm with the </a:t>
            </a:r>
            <a:r>
              <a:rPr lang="en-US" sz="4000"/>
              <a:t>Core Structure of PCIT</a:t>
            </a:r>
            <a:br>
              <a:rPr lang="en-US" sz="4000"/>
            </a:br>
            <a:endParaRPr/>
          </a:p>
        </p:txBody>
      </p:sp>
      <p:grpSp>
        <p:nvGrpSpPr>
          <p:cNvPr id="293" name="Google Shape;293;p14"/>
          <p:cNvGrpSpPr/>
          <p:nvPr/>
        </p:nvGrpSpPr>
        <p:grpSpPr>
          <a:xfrm>
            <a:off x="3429000" y="2157021"/>
            <a:ext cx="2692678" cy="4951278"/>
            <a:chOff x="3429000" y="2157021"/>
            <a:chExt cx="2692678" cy="4951278"/>
          </a:xfrm>
        </p:grpSpPr>
        <p:sp>
          <p:nvSpPr>
            <p:cNvPr id="294" name="Google Shape;294;p14"/>
            <p:cNvSpPr txBox="1"/>
            <p:nvPr/>
          </p:nvSpPr>
          <p:spPr>
            <a:xfrm>
              <a:off x="3558967" y="3596890"/>
              <a:ext cx="2562711" cy="35114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rPr>
                <a:t>Attachment-Foundation Phase: Parent follows child’s lead</a:t>
              </a:r>
              <a:endParaRPr/>
            </a:p>
            <a:p>
              <a:pPr marL="742950" marR="0" lvl="1" indent="-285750" algn="l" rtl="0"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800"/>
                <a:buFont typeface="Noto Sans Symbols"/>
                <a:buChar char="■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Play therapy skills</a:t>
              </a:r>
              <a:endParaRPr/>
            </a:p>
            <a:p>
              <a:pPr marL="742950" marR="0" lvl="1" indent="-285750" algn="l" rtl="0">
                <a:spcBef>
                  <a:spcPts val="400"/>
                </a:spcBef>
                <a:spcAft>
                  <a:spcPts val="0"/>
                </a:spcAft>
                <a:buClr>
                  <a:schemeClr val="dk2"/>
                </a:buClr>
                <a:buSzPts val="800"/>
                <a:buFont typeface="Noto Sans Symbols"/>
                <a:buChar char="■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Positive attention skills</a:t>
              </a:r>
              <a:endParaRPr/>
            </a:p>
            <a:p>
              <a:pPr marL="742950" marR="0" lvl="1" indent="-285750" algn="l" rtl="0">
                <a:spcBef>
                  <a:spcPts val="480"/>
                </a:spcBef>
                <a:spcAft>
                  <a:spcPts val="0"/>
                </a:spcAft>
                <a:buClr>
                  <a:schemeClr val="dk2"/>
                </a:buClr>
                <a:buSzPts val="800"/>
                <a:buFont typeface="Noto Sans Symbols"/>
                <a:buChar char="■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Differential attention</a:t>
              </a: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3429000" y="3428999"/>
              <a:ext cx="2286000" cy="563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Child-Directed </a:t>
              </a:r>
              <a:endParaRPr/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Interaction</a:t>
              </a:r>
              <a:endParaRPr/>
            </a:p>
          </p:txBody>
        </p:sp>
        <p:sp>
          <p:nvSpPr>
            <p:cNvPr id="296" name="Google Shape;296;p14"/>
            <p:cNvSpPr txBox="1"/>
            <p:nvPr/>
          </p:nvSpPr>
          <p:spPr>
            <a:xfrm>
              <a:off x="4318822" y="2157021"/>
              <a:ext cx="121920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297" name="Google Shape;297;p14"/>
          <p:cNvGrpSpPr/>
          <p:nvPr/>
        </p:nvGrpSpPr>
        <p:grpSpPr>
          <a:xfrm>
            <a:off x="6375336" y="2157021"/>
            <a:ext cx="2652596" cy="4691803"/>
            <a:chOff x="6320538" y="2276282"/>
            <a:chExt cx="2652596" cy="4691803"/>
          </a:xfrm>
        </p:grpSpPr>
        <p:sp>
          <p:nvSpPr>
            <p:cNvPr id="298" name="Google Shape;298;p14"/>
            <p:cNvSpPr txBox="1"/>
            <p:nvPr/>
          </p:nvSpPr>
          <p:spPr>
            <a:xfrm>
              <a:off x="6431026" y="3456676"/>
              <a:ext cx="2542108" cy="35114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rPr>
                <a:t>Discipline Phase: Parent leads child</a:t>
              </a:r>
              <a:endParaRPr/>
            </a:p>
            <a:p>
              <a:pPr marL="742950" marR="0" lvl="1" indent="-285750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960"/>
                <a:buFont typeface="Noto Sans Symbols"/>
                <a:buChar char="■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Clear communication</a:t>
              </a:r>
              <a:endParaRPr/>
            </a:p>
            <a:p>
              <a:pPr marL="742950" marR="0" lvl="1" indent="-285750" algn="l" rtl="0">
                <a:spcBef>
                  <a:spcPts val="320"/>
                </a:spcBef>
                <a:spcAft>
                  <a:spcPts val="0"/>
                </a:spcAft>
                <a:buClr>
                  <a:schemeClr val="dk2"/>
                </a:buClr>
                <a:buSzPts val="960"/>
                <a:buFont typeface="Noto Sans Symbols"/>
                <a:buChar char="■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Consistency</a:t>
              </a:r>
              <a:endParaRPr/>
            </a:p>
            <a:p>
              <a:pPr marL="742950" marR="0" lvl="1" indent="-285750" algn="l" rtl="0">
                <a:spcBef>
                  <a:spcPts val="320"/>
                </a:spcBef>
                <a:spcAft>
                  <a:spcPts val="0"/>
                </a:spcAft>
                <a:buClr>
                  <a:schemeClr val="dk2"/>
                </a:buClr>
                <a:buSzPts val="960"/>
                <a:buFont typeface="Noto Sans Symbols"/>
                <a:buChar char="■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Reasoning skills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6320538" y="3528325"/>
              <a:ext cx="2443734" cy="563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Parent-Directed </a:t>
              </a:r>
              <a:endParaRPr/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Interaction</a:t>
              </a:r>
              <a:endParaRPr/>
            </a:p>
          </p:txBody>
        </p:sp>
        <p:sp>
          <p:nvSpPr>
            <p:cNvPr id="300" name="Google Shape;300;p14"/>
            <p:cNvSpPr txBox="1"/>
            <p:nvPr/>
          </p:nvSpPr>
          <p:spPr>
            <a:xfrm>
              <a:off x="7226287" y="2276282"/>
              <a:ext cx="121920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pic>
        <p:nvPicPr>
          <p:cNvPr id="301" name="Google Shape;30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54" y="634507"/>
            <a:ext cx="3455813" cy="2593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5"/>
          <p:cNvSpPr txBox="1">
            <a:spLocks noGrp="1"/>
          </p:cNvSpPr>
          <p:nvPr>
            <p:ph type="title"/>
          </p:nvPr>
        </p:nvSpPr>
        <p:spPr>
          <a:xfrm>
            <a:off x="1371600" y="550590"/>
            <a:ext cx="7772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Font typeface="Arial Black"/>
              <a:buNone/>
            </a:pPr>
            <a:r>
              <a:rPr lang="en-US"/>
              <a:t>Progression of PCIT</a:t>
            </a:r>
            <a:endParaRPr/>
          </a:p>
        </p:txBody>
      </p:sp>
      <p:sp>
        <p:nvSpPr>
          <p:cNvPr id="308" name="Google Shape;308;p15"/>
          <p:cNvSpPr txBox="1"/>
          <p:nvPr/>
        </p:nvSpPr>
        <p:spPr>
          <a:xfrm>
            <a:off x="457200" y="2057400"/>
            <a:ext cx="2209800" cy="369332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Pre-Assessment</a:t>
            </a:r>
            <a:endParaRPr/>
          </a:p>
        </p:txBody>
      </p:sp>
      <p:sp>
        <p:nvSpPr>
          <p:cNvPr id="309" name="Google Shape;309;p15"/>
          <p:cNvSpPr txBox="1"/>
          <p:nvPr/>
        </p:nvSpPr>
        <p:spPr>
          <a:xfrm>
            <a:off x="914400" y="2819400"/>
            <a:ext cx="2590800" cy="830263"/>
          </a:xfrm>
          <a:prstGeom prst="rect">
            <a:avLst/>
          </a:prstGeom>
          <a:solidFill>
            <a:srgbClr val="FEE599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CDI Teaching session</a:t>
            </a:r>
            <a:endParaRPr/>
          </a:p>
        </p:txBody>
      </p:sp>
      <p:sp>
        <p:nvSpPr>
          <p:cNvPr id="310" name="Google Shape;310;p15"/>
          <p:cNvSpPr txBox="1"/>
          <p:nvPr/>
        </p:nvSpPr>
        <p:spPr>
          <a:xfrm>
            <a:off x="1295400" y="4191000"/>
            <a:ext cx="2819400" cy="646331"/>
          </a:xfrm>
          <a:prstGeom prst="rect">
            <a:avLst/>
          </a:prstGeom>
          <a:solidFill>
            <a:srgbClr val="FEE599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CDI Coaching sessions (3-8)</a:t>
            </a:r>
            <a:endParaRPr/>
          </a:p>
        </p:txBody>
      </p:sp>
      <p:sp>
        <p:nvSpPr>
          <p:cNvPr id="311" name="Google Shape;311;p15"/>
          <p:cNvSpPr txBox="1"/>
          <p:nvPr/>
        </p:nvSpPr>
        <p:spPr>
          <a:xfrm>
            <a:off x="4572000" y="2286000"/>
            <a:ext cx="2590800" cy="830263"/>
          </a:xfrm>
          <a:prstGeom prst="rect">
            <a:avLst/>
          </a:prstGeom>
          <a:solidFill>
            <a:srgbClr val="F7CAAC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PDI Teaching session</a:t>
            </a:r>
            <a:endParaRPr/>
          </a:p>
        </p:txBody>
      </p:sp>
      <p:sp>
        <p:nvSpPr>
          <p:cNvPr id="312" name="Google Shape;312;p15"/>
          <p:cNvSpPr txBox="1"/>
          <p:nvPr/>
        </p:nvSpPr>
        <p:spPr>
          <a:xfrm>
            <a:off x="5029200" y="3733800"/>
            <a:ext cx="2819400" cy="646331"/>
          </a:xfrm>
          <a:prstGeom prst="rect">
            <a:avLst/>
          </a:prstGeom>
          <a:solidFill>
            <a:srgbClr val="F7CAAC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PDI Coaching sessions (10-20)</a:t>
            </a:r>
            <a:endParaRPr/>
          </a:p>
        </p:txBody>
      </p:sp>
      <p:sp>
        <p:nvSpPr>
          <p:cNvPr id="313" name="Google Shape;313;p15"/>
          <p:cNvSpPr txBox="1"/>
          <p:nvPr/>
        </p:nvSpPr>
        <p:spPr>
          <a:xfrm>
            <a:off x="6629400" y="5181599"/>
            <a:ext cx="2362200" cy="369332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Post-Assessment</a:t>
            </a:r>
            <a:endParaRPr/>
          </a:p>
        </p:txBody>
      </p:sp>
      <p:cxnSp>
        <p:nvCxnSpPr>
          <p:cNvPr id="314" name="Google Shape;314;p15"/>
          <p:cNvCxnSpPr/>
          <p:nvPr/>
        </p:nvCxnSpPr>
        <p:spPr>
          <a:xfrm>
            <a:off x="1066800" y="2438400"/>
            <a:ext cx="228600" cy="30480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15" name="Google Shape;315;p15"/>
          <p:cNvCxnSpPr/>
          <p:nvPr/>
        </p:nvCxnSpPr>
        <p:spPr>
          <a:xfrm rot="-5400000" flipH="1">
            <a:off x="1735137" y="3751263"/>
            <a:ext cx="492125" cy="30480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16" name="Google Shape;316;p15"/>
          <p:cNvCxnSpPr/>
          <p:nvPr/>
        </p:nvCxnSpPr>
        <p:spPr>
          <a:xfrm rot="10800000" flipH="1">
            <a:off x="3352800" y="2590800"/>
            <a:ext cx="1143000" cy="160020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17" name="Google Shape;317;p15"/>
          <p:cNvCxnSpPr/>
          <p:nvPr/>
        </p:nvCxnSpPr>
        <p:spPr>
          <a:xfrm rot="-5400000" flipH="1">
            <a:off x="5468937" y="3217863"/>
            <a:ext cx="568325" cy="38100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18" name="Google Shape;318;p15"/>
          <p:cNvCxnSpPr/>
          <p:nvPr/>
        </p:nvCxnSpPr>
        <p:spPr>
          <a:xfrm>
            <a:off x="6934202" y="4343402"/>
            <a:ext cx="533398" cy="796923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19" name="Google Shape;319;p15"/>
          <p:cNvSpPr txBox="1"/>
          <p:nvPr/>
        </p:nvSpPr>
        <p:spPr>
          <a:xfrm>
            <a:off x="2628901" y="4790463"/>
            <a:ext cx="2247900" cy="830263"/>
          </a:xfrm>
          <a:prstGeom prst="rect">
            <a:avLst/>
          </a:prstGeom>
          <a:blipFill rotWithShape="1">
            <a:blip r:embed="rId3">
              <a:alphaModFix/>
            </a:blip>
            <a:tile tx="0" ty="0" sx="60000" sy="59000" flip="none" algn="tl"/>
          </a:blip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Includes specific skill training and homework</a:t>
            </a:r>
            <a:endParaRPr/>
          </a:p>
        </p:txBody>
      </p:sp>
      <p:sp>
        <p:nvSpPr>
          <p:cNvPr id="320" name="Google Shape;320;p15"/>
          <p:cNvSpPr txBox="1"/>
          <p:nvPr/>
        </p:nvSpPr>
        <p:spPr>
          <a:xfrm>
            <a:off x="7410451" y="2200686"/>
            <a:ext cx="1504948" cy="1609344"/>
          </a:xfrm>
          <a:prstGeom prst="rect">
            <a:avLst/>
          </a:prstGeom>
          <a:blipFill rotWithShape="1">
            <a:blip r:embed="rId3">
              <a:alphaModFix/>
            </a:blip>
            <a:tile tx="0" ty="0" sx="60000" sy="59000" flip="none" algn="tl"/>
          </a:blip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Includes generalization of skills to home and public settings</a:t>
            </a:r>
            <a:endParaRPr/>
          </a:p>
        </p:txBody>
      </p:sp>
      <p:sp>
        <p:nvSpPr>
          <p:cNvPr id="321" name="Google Shape;321;p15"/>
          <p:cNvSpPr txBox="1"/>
          <p:nvPr/>
        </p:nvSpPr>
        <p:spPr>
          <a:xfrm>
            <a:off x="990600" y="3429000"/>
            <a:ext cx="2762251" cy="317516"/>
          </a:xfrm>
          <a:prstGeom prst="rect">
            <a:avLst/>
          </a:prstGeom>
          <a:blipFill rotWithShape="1">
            <a:blip r:embed="rId3">
              <a:alphaModFix/>
            </a:blip>
            <a:tile tx="0" ty="0" sx="60000" sy="59000" flip="none" algn="tl"/>
          </a:blip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Explain, Model, Role-play</a:t>
            </a:r>
            <a:endParaRPr/>
          </a:p>
        </p:txBody>
      </p:sp>
      <p:sp>
        <p:nvSpPr>
          <p:cNvPr id="322" name="Google Shape;322;p15"/>
          <p:cNvSpPr txBox="1"/>
          <p:nvPr/>
        </p:nvSpPr>
        <p:spPr>
          <a:xfrm>
            <a:off x="4648202" y="2926754"/>
            <a:ext cx="2681037" cy="307777"/>
          </a:xfrm>
          <a:prstGeom prst="rect">
            <a:avLst/>
          </a:prstGeom>
          <a:blipFill rotWithShape="1">
            <a:blip r:embed="rId3">
              <a:alphaModFix/>
            </a:blip>
            <a:tile tx="0" ty="0" sx="60000" sy="59000" flip="none" algn="tl"/>
          </a:blip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Explain, Model, Role-play</a:t>
            </a:r>
            <a:endParaRPr/>
          </a:p>
        </p:txBody>
      </p:sp>
      <p:sp>
        <p:nvSpPr>
          <p:cNvPr id="323" name="Google Shape;323;p15"/>
          <p:cNvSpPr txBox="1"/>
          <p:nvPr/>
        </p:nvSpPr>
        <p:spPr>
          <a:xfrm>
            <a:off x="920496" y="737616"/>
            <a:ext cx="729005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400"/>
              <a:buFont typeface="Arial Black"/>
              <a:buNone/>
            </a:pPr>
            <a:endParaRPr sz="4400" cap="none">
              <a:solidFill>
                <a:srgbClr val="0C0C0C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16" descr="Rear view of person wearing jeans and child wearing backpack holding hands"/>
          <p:cNvPicPr preferRelativeResize="0"/>
          <p:nvPr/>
        </p:nvPicPr>
        <p:blipFill rotWithShape="1">
          <a:blip r:embed="rId3">
            <a:alphaModFix/>
          </a:blip>
          <a:srcRect l="23020" r="21873" b="-1"/>
          <a:stretch/>
        </p:blipFill>
        <p:spPr>
          <a:xfrm>
            <a:off x="2507" y="10"/>
            <a:ext cx="566169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6"/>
          <p:cNvSpPr txBox="1">
            <a:spLocks noGrp="1"/>
          </p:cNvSpPr>
          <p:nvPr>
            <p:ph type="title"/>
          </p:nvPr>
        </p:nvSpPr>
        <p:spPr>
          <a:xfrm>
            <a:off x="5912709" y="484632"/>
            <a:ext cx="286258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 Black"/>
              <a:buNone/>
            </a:pPr>
            <a:r>
              <a:rPr lang="en-US" sz="4000" b="1"/>
              <a:t>Child Outcomes</a:t>
            </a:r>
            <a:endParaRPr/>
          </a:p>
        </p:txBody>
      </p:sp>
      <p:sp>
        <p:nvSpPr>
          <p:cNvPr id="331" name="Google Shape;331;p16"/>
          <p:cNvSpPr txBox="1">
            <a:spLocks noGrp="1"/>
          </p:cNvSpPr>
          <p:nvPr>
            <p:ph type="body" idx="1"/>
          </p:nvPr>
        </p:nvSpPr>
        <p:spPr>
          <a:xfrm>
            <a:off x="5912708" y="2121408"/>
            <a:ext cx="286258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Increase in compliance</a:t>
            </a:r>
            <a:endParaRPr/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Child disruptive behavior improves from clinical range to within normal limits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7"/>
          <p:cNvSpPr txBox="1">
            <a:spLocks noGrp="1"/>
          </p:cNvSpPr>
          <p:nvPr>
            <p:ph type="title"/>
          </p:nvPr>
        </p:nvSpPr>
        <p:spPr>
          <a:xfrm>
            <a:off x="279763" y="2667000"/>
            <a:ext cx="3657600" cy="245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 Black"/>
              <a:buNone/>
            </a:pPr>
            <a:r>
              <a:rPr lang="en-US" sz="4800" b="1"/>
              <a:t>Parent Outcomes</a:t>
            </a:r>
            <a:endParaRPr/>
          </a:p>
        </p:txBody>
      </p:sp>
      <p:sp>
        <p:nvSpPr>
          <p:cNvPr id="338" name="Google Shape;338;p17"/>
          <p:cNvSpPr txBox="1">
            <a:spLocks noGrp="1"/>
          </p:cNvSpPr>
          <p:nvPr>
            <p:ph type="body" idx="1"/>
          </p:nvPr>
        </p:nvSpPr>
        <p:spPr>
          <a:xfrm>
            <a:off x="4248661" y="2666999"/>
            <a:ext cx="454299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Strong PCIT skill acquisition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More positive attitudes towards child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High parent satisfaction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Improvements in self-reports of maternal depression and parental stress</a:t>
            </a:r>
            <a:endParaRPr/>
          </a:p>
          <a:p>
            <a:pPr marL="182880" lvl="0" indent="-5334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40"/>
              <a:buNone/>
            </a:pPr>
            <a:endParaRPr sz="2400"/>
          </a:p>
        </p:txBody>
      </p:sp>
      <p:pic>
        <p:nvPicPr>
          <p:cNvPr id="339" name="Google Shape;339;p17" descr="Happy family painting a ro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9945" y="135392"/>
            <a:ext cx="2744109" cy="1829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7" descr="Lesbian couple at the par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4085" y="135220"/>
            <a:ext cx="2742744" cy="1829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7" descr="Parents with chi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9763" y="135392"/>
            <a:ext cx="2744109" cy="1829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18" descr="Hands holding heart"/>
          <p:cNvPicPr preferRelativeResize="0"/>
          <p:nvPr/>
        </p:nvPicPr>
        <p:blipFill rotWithShape="1">
          <a:blip r:embed="rId3">
            <a:alphaModFix/>
          </a:blip>
          <a:srcRect r="10999" b="-1"/>
          <a:stretch/>
        </p:blipFill>
        <p:spPr>
          <a:xfrm>
            <a:off x="20" y="10"/>
            <a:ext cx="9143980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8"/>
          <p:cNvSpPr txBox="1"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 Black"/>
              <a:buNone/>
            </a:pPr>
            <a:r>
              <a:rPr lang="en-US">
                <a:solidFill>
                  <a:schemeClr val="lt1"/>
                </a:solidFill>
              </a:rPr>
              <a:t>PCIT Reduces Re-abuse Rates</a:t>
            </a:r>
            <a:endParaRPr/>
          </a:p>
        </p:txBody>
      </p:sp>
      <p:grpSp>
        <p:nvGrpSpPr>
          <p:cNvPr id="349" name="Google Shape;349;p18"/>
          <p:cNvGrpSpPr/>
          <p:nvPr/>
        </p:nvGrpSpPr>
        <p:grpSpPr>
          <a:xfrm>
            <a:off x="609600" y="2189143"/>
            <a:ext cx="7736586" cy="3915321"/>
            <a:chOff x="0" y="67735"/>
            <a:chExt cx="7736586" cy="3915321"/>
          </a:xfrm>
        </p:grpSpPr>
        <p:sp>
          <p:nvSpPr>
            <p:cNvPr id="350" name="Google Shape;350;p18"/>
            <p:cNvSpPr/>
            <p:nvPr/>
          </p:nvSpPr>
          <p:spPr>
            <a:xfrm>
              <a:off x="0" y="67735"/>
              <a:ext cx="7736586" cy="786021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8"/>
            <p:cNvSpPr txBox="1"/>
            <p:nvPr/>
          </p:nvSpPr>
          <p:spPr>
            <a:xfrm>
              <a:off x="0" y="67735"/>
              <a:ext cx="7736586" cy="7860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675" tIns="97525" rIns="170675" bIns="97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6 RCT Studies involving physically abusive parents </a:t>
              </a:r>
              <a:b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(e.g., Chaffin et al., 2004; Kennedy et al., 2014)</a:t>
              </a:r>
              <a:endParaRPr/>
            </a:p>
          </p:txBody>
        </p:sp>
        <p:sp>
          <p:nvSpPr>
            <p:cNvPr id="352" name="Google Shape;352;p18"/>
            <p:cNvSpPr/>
            <p:nvPr/>
          </p:nvSpPr>
          <p:spPr>
            <a:xfrm>
              <a:off x="0" y="853756"/>
              <a:ext cx="7736586" cy="3129300"/>
            </a:xfrm>
            <a:prstGeom prst="rect">
              <a:avLst/>
            </a:prstGeom>
            <a:solidFill>
              <a:srgbClr val="CFDEEF">
                <a:alpha val="90196"/>
              </a:srgbClr>
            </a:solidFill>
            <a:ln w="12700" cap="flat" cmpd="sng">
              <a:solidFill>
                <a:srgbClr val="CFDEEF">
                  <a:alpha val="90196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8"/>
            <p:cNvSpPr txBox="1"/>
            <p:nvPr/>
          </p:nvSpPr>
          <p:spPr>
            <a:xfrm>
              <a:off x="0" y="853756"/>
              <a:ext cx="7736586" cy="312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325" tIns="101325" rIns="135125" bIns="152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Char char="•"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Reductions in Physical Abuse and Child-specific Parenting Stress </a:t>
              </a:r>
              <a:endParaRPr/>
            </a:p>
            <a:p>
              <a:pPr marL="342900" marR="0" lvl="2" indent="-5080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Char char="•"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After 2 years (850 days), 30% difference in re-abuse rates</a:t>
              </a:r>
              <a:endParaRPr/>
            </a:p>
            <a:p>
              <a:pPr marL="342900" marR="0" lvl="2" indent="-17145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Char char="•"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Typical community parenting group: 49%</a:t>
              </a:r>
              <a:endParaRPr/>
            </a:p>
            <a:p>
              <a:pPr marL="342900" marR="0" lvl="2" indent="-17145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Char char="•"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PCIT parents: 19%</a:t>
              </a:r>
              <a:endParaRPr/>
            </a:p>
            <a:p>
              <a:pPr marL="171450" marR="0" lvl="1" indent="-5080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Char char="•"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Completers vs. dropout study 30% difference</a:t>
              </a:r>
              <a:endParaRPr/>
            </a:p>
            <a:p>
              <a:pPr marL="342900" marR="0" lvl="2" indent="-17145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Char char="•"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PCIT Dropouts: 73% re-reports</a:t>
              </a:r>
              <a:endParaRPr/>
            </a:p>
            <a:p>
              <a:pPr marL="342900" marR="0" lvl="2" indent="-17145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Char char="•"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PCIT Completers: 43% re-reports</a:t>
              </a:r>
              <a:br>
                <a:rPr lang="en-US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19" descr="Child with parents on pumpkin field"/>
          <p:cNvPicPr preferRelativeResize="0"/>
          <p:nvPr/>
        </p:nvPicPr>
        <p:blipFill rotWithShape="1">
          <a:blip r:embed="rId3">
            <a:alphaModFix/>
          </a:blip>
          <a:srcRect t="24187" r="1" b="2432"/>
          <a:stretch/>
        </p:blipFill>
        <p:spPr>
          <a:xfrm>
            <a:off x="2508" y="3475989"/>
            <a:ext cx="3356362" cy="164401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9"/>
          <p:cNvSpPr/>
          <p:nvPr/>
        </p:nvSpPr>
        <p:spPr>
          <a:xfrm>
            <a:off x="3429000" y="0"/>
            <a:ext cx="5715000" cy="6857999"/>
          </a:xfrm>
          <a:prstGeom prst="rect">
            <a:avLst/>
          </a:prstGeom>
          <a:blipFill rotWithShape="1">
            <a:blip r:embed="rId4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9"/>
          <p:cNvSpPr txBox="1">
            <a:spLocks noGrp="1"/>
          </p:cNvSpPr>
          <p:nvPr>
            <p:ph type="title"/>
          </p:nvPr>
        </p:nvSpPr>
        <p:spPr>
          <a:xfrm>
            <a:off x="3670299" y="484632"/>
            <a:ext cx="510499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 Black"/>
              <a:buNone/>
            </a:pPr>
            <a:r>
              <a:rPr lang="en-US" sz="3600"/>
              <a:t>PCIT SENSITIVE TO DIVERSE FAMILY NEEDS</a:t>
            </a:r>
            <a:endParaRPr/>
          </a:p>
        </p:txBody>
      </p:sp>
      <p:pic>
        <p:nvPicPr>
          <p:cNvPr id="362" name="Google Shape;362;p19" descr="Children playing with parents"/>
          <p:cNvPicPr preferRelativeResize="0"/>
          <p:nvPr/>
        </p:nvPicPr>
        <p:blipFill rotWithShape="1">
          <a:blip r:embed="rId5">
            <a:alphaModFix/>
          </a:blip>
          <a:srcRect t="11933" r="1" b="14686"/>
          <a:stretch/>
        </p:blipFill>
        <p:spPr>
          <a:xfrm>
            <a:off x="2508" y="1"/>
            <a:ext cx="3356362" cy="1644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9" descr="Woman kissing child"/>
          <p:cNvPicPr preferRelativeResize="0"/>
          <p:nvPr/>
        </p:nvPicPr>
        <p:blipFill rotWithShape="1">
          <a:blip r:embed="rId6">
            <a:alphaModFix/>
          </a:blip>
          <a:srcRect t="15739" r="1" b="10880"/>
          <a:stretch/>
        </p:blipFill>
        <p:spPr>
          <a:xfrm>
            <a:off x="2508" y="1737995"/>
            <a:ext cx="3356362" cy="1644014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9"/>
          <p:cNvSpPr txBox="1">
            <a:spLocks noGrp="1"/>
          </p:cNvSpPr>
          <p:nvPr>
            <p:ph type="body" idx="1"/>
          </p:nvPr>
        </p:nvSpPr>
        <p:spPr>
          <a:xfrm>
            <a:off x="3670299" y="2121408"/>
            <a:ext cx="5104989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75"/>
              <a:buChar char="▪"/>
            </a:pPr>
            <a:r>
              <a:rPr lang="en-US" sz="1500"/>
              <a:t>Effectiveness with</a:t>
            </a:r>
            <a:endParaRPr/>
          </a:p>
          <a:p>
            <a:pPr marL="45720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75"/>
              <a:buChar char="▪"/>
            </a:pPr>
            <a:r>
              <a:rPr lang="en-US" sz="1500"/>
              <a:t>Trauma victims/survivors</a:t>
            </a:r>
            <a:endParaRPr/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75"/>
              <a:buChar char="▪"/>
            </a:pPr>
            <a:r>
              <a:rPr lang="en-US" sz="1500"/>
              <a:t>Children with prenatal alcohol/substance exposure</a:t>
            </a:r>
            <a:endParaRPr/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75"/>
              <a:buChar char="▪"/>
            </a:pPr>
            <a:r>
              <a:rPr lang="en-US" sz="1500"/>
              <a:t>Children aged 18-60 months with premature births and externalizing behaviors</a:t>
            </a:r>
            <a:endParaRPr/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75"/>
              <a:buChar char="▪"/>
            </a:pPr>
            <a:r>
              <a:rPr lang="en-US" sz="1500"/>
              <a:t>Children with developmental delays and/or mental retardation</a:t>
            </a:r>
            <a:endParaRPr/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75"/>
              <a:buChar char="▪"/>
            </a:pPr>
            <a:r>
              <a:rPr lang="en-US" sz="1500"/>
              <a:t>Older children (above 7 years)</a:t>
            </a:r>
            <a:endParaRPr/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75"/>
              <a:buChar char="▪"/>
            </a:pPr>
            <a:r>
              <a:rPr lang="en-US" sz="1500"/>
              <a:t>Younger children (below 2 years)</a:t>
            </a:r>
            <a:endParaRPr/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75"/>
              <a:buChar char="▪"/>
            </a:pPr>
            <a:r>
              <a:rPr lang="en-US" sz="1500"/>
              <a:t>Foster parents and maltreated children</a:t>
            </a:r>
            <a:endParaRPr/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75"/>
              <a:buChar char="▪"/>
            </a:pPr>
            <a:r>
              <a:rPr lang="en-US" sz="1500"/>
              <a:t>African-American families</a:t>
            </a:r>
            <a:endParaRPr/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75"/>
              <a:buChar char="▪"/>
            </a:pPr>
            <a:r>
              <a:rPr lang="en-US" sz="1500"/>
              <a:t>Latino and Spanish-speaking families</a:t>
            </a:r>
            <a:endParaRPr/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75"/>
              <a:buChar char="▪"/>
            </a:pPr>
            <a:r>
              <a:rPr lang="en-US" sz="1500"/>
              <a:t>Native American families</a:t>
            </a:r>
            <a:endParaRPr/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75"/>
              <a:buChar char="▪"/>
            </a:pPr>
            <a:r>
              <a:rPr lang="en-US" sz="1500"/>
              <a:t>…</a:t>
            </a:r>
            <a:endParaRPr/>
          </a:p>
          <a:p>
            <a:pPr marL="457200" lvl="1" indent="-10191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75"/>
              <a:buNone/>
            </a:pPr>
            <a:endParaRPr sz="1500"/>
          </a:p>
        </p:txBody>
      </p:sp>
      <p:pic>
        <p:nvPicPr>
          <p:cNvPr id="365" name="Google Shape;365;p19" descr="Grandfather and grandson running by the seashore"/>
          <p:cNvPicPr preferRelativeResize="0"/>
          <p:nvPr/>
        </p:nvPicPr>
        <p:blipFill rotWithShape="1">
          <a:blip r:embed="rId7">
            <a:alphaModFix/>
          </a:blip>
          <a:srcRect t="8090" r="1" b="18529"/>
          <a:stretch/>
        </p:blipFill>
        <p:spPr>
          <a:xfrm>
            <a:off x="2508" y="5213985"/>
            <a:ext cx="3356362" cy="16440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" name="Google Shape;366;p19"/>
          <p:cNvGrpSpPr/>
          <p:nvPr/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367" name="Google Shape;367;p1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8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68" name="Google Shape;368;p1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"/>
          <p:cNvSpPr txBox="1">
            <a:spLocks noGrp="1"/>
          </p:cNvSpPr>
          <p:nvPr>
            <p:ph type="title"/>
          </p:nvPr>
        </p:nvSpPr>
        <p:spPr>
          <a:xfrm>
            <a:off x="370211" y="3775989"/>
            <a:ext cx="8308071" cy="1472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Font typeface="Arial Black"/>
              <a:buNone/>
            </a:pPr>
            <a:r>
              <a:rPr lang="en-US" sz="5400"/>
              <a:t>Who we are?</a:t>
            </a:r>
            <a:endParaRPr/>
          </a:p>
        </p:txBody>
      </p:sp>
      <p:pic>
        <p:nvPicPr>
          <p:cNvPr id="137" name="Google Shape;137;p2" descr="Cheryl McNeil - Professor of psychology - West Virginia University |  LinkedIn"/>
          <p:cNvPicPr preferRelativeResize="0"/>
          <p:nvPr/>
        </p:nvPicPr>
        <p:blipFill rotWithShape="1">
          <a:blip r:embed="rId3">
            <a:alphaModFix/>
          </a:blip>
          <a:srcRect l="11778" r="18282"/>
          <a:stretch/>
        </p:blipFill>
        <p:spPr>
          <a:xfrm>
            <a:off x="4953000" y="7536"/>
            <a:ext cx="2980068" cy="4261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 descr="Our Training Team - Early Childhood Innovations"/>
          <p:cNvPicPr preferRelativeResize="0"/>
          <p:nvPr/>
        </p:nvPicPr>
        <p:blipFill rotWithShape="1">
          <a:blip r:embed="rId4">
            <a:alphaModFix/>
          </a:blip>
          <a:srcRect b="4462"/>
          <a:stretch/>
        </p:blipFill>
        <p:spPr>
          <a:xfrm>
            <a:off x="1234923" y="7536"/>
            <a:ext cx="2968638" cy="426109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"/>
          <p:cNvSpPr/>
          <p:nvPr/>
        </p:nvSpPr>
        <p:spPr>
          <a:xfrm>
            <a:off x="291724" y="5169878"/>
            <a:ext cx="731139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latin typeface="Arial"/>
                <a:ea typeface="Arial"/>
                <a:cs typeface="Arial"/>
                <a:sym typeface="Arial"/>
              </a:rPr>
              <a:t>-A</a:t>
            </a:r>
            <a:r>
              <a:rPr lang="en-US" sz="1800" b="1"/>
              <a:t>dd Speaker, Agency, Credentials and Experience</a:t>
            </a:r>
            <a:br>
              <a:rPr lang="en-US" sz="1800" b="1">
                <a:latin typeface="Arial"/>
                <a:ea typeface="Arial"/>
                <a:cs typeface="Arial"/>
                <a:sym typeface="Arial"/>
              </a:rPr>
            </a:br>
            <a:br>
              <a:rPr lang="en-US" sz="1800" b="1"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2286000" y="3248647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"/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"/>
          <p:cNvSpPr txBox="1"/>
          <p:nvPr/>
        </p:nvSpPr>
        <p:spPr>
          <a:xfrm>
            <a:off x="156450" y="1684875"/>
            <a:ext cx="14529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Add your own photos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—-&gt;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0"/>
          <p:cNvSpPr txBox="1">
            <a:spLocks noGrp="1"/>
          </p:cNvSpPr>
          <p:nvPr>
            <p:ph type="title"/>
          </p:nvPr>
        </p:nvSpPr>
        <p:spPr>
          <a:xfrm>
            <a:off x="1905001" y="512064"/>
            <a:ext cx="70866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Font typeface="Arial Black"/>
              <a:buNone/>
            </a:pPr>
            <a:r>
              <a:rPr lang="en-US" sz="3500"/>
              <a:t>Enduring Change </a:t>
            </a:r>
            <a:endParaRPr sz="3500"/>
          </a:p>
        </p:txBody>
      </p:sp>
      <p:sp>
        <p:nvSpPr>
          <p:cNvPr id="375" name="Google Shape;375;p20"/>
          <p:cNvSpPr txBox="1">
            <a:spLocks noGrp="1"/>
          </p:cNvSpPr>
          <p:nvPr>
            <p:ph type="body" idx="1"/>
          </p:nvPr>
        </p:nvSpPr>
        <p:spPr>
          <a:xfrm>
            <a:off x="4800599" y="2121408"/>
            <a:ext cx="3974689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Treatment gains have been maintained </a:t>
            </a:r>
            <a:r>
              <a:rPr lang="en-US" sz="2400" b="1"/>
              <a:t>for one to six years</a:t>
            </a:r>
            <a:endParaRPr/>
          </a:p>
          <a:p>
            <a:pPr marL="182880" lvl="0" indent="-5334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40"/>
              <a:buNone/>
            </a:pPr>
            <a:endParaRPr sz="240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Treatment gains generalize to:</a:t>
            </a:r>
            <a:endParaRPr/>
          </a:p>
          <a:p>
            <a:pPr marL="45720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Untreated siblings</a:t>
            </a:r>
            <a:endParaRPr/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Child school behavior</a:t>
            </a:r>
            <a:endParaRPr sz="2400"/>
          </a:p>
        </p:txBody>
      </p:sp>
      <p:pic>
        <p:nvPicPr>
          <p:cNvPr id="376" name="Google Shape;37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056" y="2286000"/>
            <a:ext cx="3834346" cy="3192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21" descr="A child with art materials"/>
          <p:cNvPicPr preferRelativeResize="0"/>
          <p:nvPr/>
        </p:nvPicPr>
        <p:blipFill rotWithShape="1">
          <a:blip r:embed="rId3">
            <a:alphaModFix/>
          </a:blip>
          <a:srcRect l="18388" r="35092" b="-1"/>
          <a:stretch/>
        </p:blipFill>
        <p:spPr>
          <a:xfrm>
            <a:off x="20" y="10"/>
            <a:ext cx="2967010" cy="4257356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1"/>
          <p:cNvSpPr txBox="1">
            <a:spLocks noGrp="1"/>
          </p:cNvSpPr>
          <p:nvPr>
            <p:ph type="ctrTitle"/>
          </p:nvPr>
        </p:nvSpPr>
        <p:spPr>
          <a:xfrm>
            <a:off x="788670" y="4355692"/>
            <a:ext cx="6814455" cy="1472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 Black"/>
              <a:buNone/>
            </a:pPr>
            <a:r>
              <a:rPr lang="en-US" sz="5000"/>
              <a:t>An Introduction to the </a:t>
            </a:r>
            <a:r>
              <a:rPr lang="en-US" sz="5000" i="1"/>
              <a:t>PRIDE Skills </a:t>
            </a:r>
            <a:endParaRPr/>
          </a:p>
        </p:txBody>
      </p:sp>
      <p:sp>
        <p:nvSpPr>
          <p:cNvPr id="384" name="Google Shape;384;p21"/>
          <p:cNvSpPr txBox="1">
            <a:spLocks noGrp="1"/>
          </p:cNvSpPr>
          <p:nvPr>
            <p:ph type="subTitle" idx="1"/>
          </p:nvPr>
        </p:nvSpPr>
        <p:spPr>
          <a:xfrm>
            <a:off x="802386" y="5908302"/>
            <a:ext cx="6789420" cy="36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/>
          </a:p>
        </p:txBody>
      </p:sp>
      <p:pic>
        <p:nvPicPr>
          <p:cNvPr id="385" name="Google Shape;385;p21" descr="Child photographing toys"/>
          <p:cNvPicPr preferRelativeResize="0"/>
          <p:nvPr/>
        </p:nvPicPr>
        <p:blipFill rotWithShape="1">
          <a:blip r:embed="rId4">
            <a:alphaModFix/>
          </a:blip>
          <a:srcRect l="37866" r="22794" b="-1"/>
          <a:stretch/>
        </p:blipFill>
        <p:spPr>
          <a:xfrm>
            <a:off x="3081162" y="10"/>
            <a:ext cx="2980068" cy="4261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1" descr="Assorted colorful toy blocks"/>
          <p:cNvPicPr preferRelativeResize="0"/>
          <p:nvPr/>
        </p:nvPicPr>
        <p:blipFill rotWithShape="1">
          <a:blip r:embed="rId5">
            <a:alphaModFix/>
          </a:blip>
          <a:srcRect l="4814" r="48682" b="-1"/>
          <a:stretch/>
        </p:blipFill>
        <p:spPr>
          <a:xfrm>
            <a:off x="6175362" y="10"/>
            <a:ext cx="2968638" cy="4261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2"/>
          <p:cNvSpPr txBox="1"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 Black"/>
              <a:buNone/>
            </a:pPr>
            <a:r>
              <a:rPr lang="en-US" sz="3600"/>
              <a:t>Rolling out the PRIDE Skills in PCIT</a:t>
            </a:r>
            <a:br>
              <a:rPr lang="en-US" sz="3600"/>
            </a:br>
            <a:r>
              <a:rPr lang="en-US" sz="3600" i="1"/>
              <a:t>The CDI Teach Session</a:t>
            </a:r>
            <a:endParaRPr/>
          </a:p>
        </p:txBody>
      </p:sp>
      <p:grpSp>
        <p:nvGrpSpPr>
          <p:cNvPr id="393" name="Google Shape;393;p22"/>
          <p:cNvGrpSpPr/>
          <p:nvPr/>
        </p:nvGrpSpPr>
        <p:grpSpPr>
          <a:xfrm>
            <a:off x="802481" y="2391027"/>
            <a:ext cx="4226719" cy="3606570"/>
            <a:chOff x="0" y="5637"/>
            <a:chExt cx="4226719" cy="3606570"/>
          </a:xfrm>
        </p:grpSpPr>
        <p:sp>
          <p:nvSpPr>
            <p:cNvPr id="394" name="Google Shape;394;p22"/>
            <p:cNvSpPr/>
            <p:nvPr/>
          </p:nvSpPr>
          <p:spPr>
            <a:xfrm>
              <a:off x="0" y="5637"/>
              <a:ext cx="4226719" cy="514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2"/>
            <p:cNvSpPr txBox="1"/>
            <p:nvPr/>
          </p:nvSpPr>
          <p:spPr>
            <a:xfrm>
              <a:off x="25130" y="30767"/>
              <a:ext cx="4176459" cy="464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One-hour session</a:t>
              </a:r>
              <a:endParaRPr/>
            </a:p>
          </p:txBody>
        </p:sp>
        <p:sp>
          <p:nvSpPr>
            <p:cNvPr id="396" name="Google Shape;396;p22"/>
            <p:cNvSpPr/>
            <p:nvPr/>
          </p:nvSpPr>
          <p:spPr>
            <a:xfrm>
              <a:off x="0" y="583797"/>
              <a:ext cx="4226719" cy="514800"/>
            </a:xfrm>
            <a:prstGeom prst="roundRect">
              <a:avLst>
                <a:gd name="adj" fmla="val 16667"/>
              </a:avLst>
            </a:prstGeom>
            <a:solidFill>
              <a:srgbClr val="D7785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2"/>
            <p:cNvSpPr txBox="1"/>
            <p:nvPr/>
          </p:nvSpPr>
          <p:spPr>
            <a:xfrm>
              <a:off x="25130" y="608927"/>
              <a:ext cx="4176459" cy="464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Parents alone</a:t>
              </a:r>
              <a:endParaRPr/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0" y="1161957"/>
              <a:ext cx="4226719" cy="514800"/>
            </a:xfrm>
            <a:prstGeom prst="roundRect">
              <a:avLst>
                <a:gd name="adj" fmla="val 16667"/>
              </a:avLst>
            </a:prstGeom>
            <a:solidFill>
              <a:srgbClr val="C47F6E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2"/>
            <p:cNvSpPr txBox="1"/>
            <p:nvPr/>
          </p:nvSpPr>
          <p:spPr>
            <a:xfrm>
              <a:off x="25130" y="1187087"/>
              <a:ext cx="4176459" cy="464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Didactic presentation of skills</a:t>
              </a: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0" y="1676757"/>
              <a:ext cx="4226719" cy="842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2"/>
            <p:cNvSpPr txBox="1"/>
            <p:nvPr/>
          </p:nvSpPr>
          <p:spPr>
            <a:xfrm>
              <a:off x="0" y="1676757"/>
              <a:ext cx="4226719" cy="842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4175" tIns="27925" rIns="156450" bIns="2792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Char char="•"/>
              </a:pPr>
              <a:r>
                <a:rPr lang="en-US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Definition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34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Char char="•"/>
              </a:pPr>
              <a:r>
                <a:rPr lang="en-US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Rationale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34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Char char="•"/>
              </a:pPr>
              <a:r>
                <a:rPr lang="en-US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Examples</a:t>
              </a: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0" y="2519247"/>
              <a:ext cx="4226719" cy="514800"/>
            </a:xfrm>
            <a:prstGeom prst="roundRect">
              <a:avLst>
                <a:gd name="adj" fmla="val 16667"/>
              </a:avLst>
            </a:prstGeom>
            <a:solidFill>
              <a:srgbClr val="B38E8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2"/>
            <p:cNvSpPr txBox="1"/>
            <p:nvPr/>
          </p:nvSpPr>
          <p:spPr>
            <a:xfrm>
              <a:off x="25130" y="2544377"/>
              <a:ext cx="4176459" cy="464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Modeling / demonstration</a:t>
              </a: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0" y="3097407"/>
              <a:ext cx="4226719" cy="514800"/>
            </a:xfrm>
            <a:prstGeom prst="roundRect">
              <a:avLst>
                <a:gd name="adj" fmla="val 16667"/>
              </a:avLst>
            </a:prstGeom>
            <a:solidFill>
              <a:srgbClr val="A4A4A4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2"/>
            <p:cNvSpPr txBox="1"/>
            <p:nvPr/>
          </p:nvSpPr>
          <p:spPr>
            <a:xfrm>
              <a:off x="25130" y="3122537"/>
              <a:ext cx="4176459" cy="464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Role-play with parents</a:t>
              </a:r>
              <a:endParaRPr/>
            </a:p>
          </p:txBody>
        </p:sp>
      </p:grpSp>
      <p:pic>
        <p:nvPicPr>
          <p:cNvPr id="406" name="Google Shape;406;p22" descr="Woman talking to a therapi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8319" y="2390152"/>
            <a:ext cx="27432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2" descr="Toys for toddler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8319" y="4516028"/>
            <a:ext cx="2743200" cy="1821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3"/>
          <p:cNvSpPr txBox="1">
            <a:spLocks noGrp="1"/>
          </p:cNvSpPr>
          <p:nvPr>
            <p:ph type="ctrTitle"/>
          </p:nvPr>
        </p:nvSpPr>
        <p:spPr>
          <a:xfrm>
            <a:off x="693019" y="700509"/>
            <a:ext cx="3263714" cy="375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 Black"/>
              <a:buNone/>
            </a:pPr>
            <a:br>
              <a:rPr lang="en-US" sz="6300" cap="none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6300" cap="none">
                <a:latin typeface="Arial Black"/>
                <a:ea typeface="Arial Black"/>
                <a:cs typeface="Arial Black"/>
                <a:sym typeface="Arial Black"/>
              </a:rPr>
              <a:t>The Basic Rule of CDI</a:t>
            </a:r>
            <a:endParaRPr/>
          </a:p>
        </p:txBody>
      </p:sp>
      <p:sp>
        <p:nvSpPr>
          <p:cNvPr id="414" name="Google Shape;414;p23"/>
          <p:cNvSpPr txBox="1">
            <a:spLocks noGrp="1"/>
          </p:cNvSpPr>
          <p:nvPr>
            <p:ph type="subTitle" idx="1"/>
          </p:nvPr>
        </p:nvSpPr>
        <p:spPr>
          <a:xfrm>
            <a:off x="693019" y="4690936"/>
            <a:ext cx="3327935" cy="74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70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Follow the Child’s Lead</a:t>
            </a:r>
            <a:endParaRPr/>
          </a:p>
        </p:txBody>
      </p:sp>
      <p:pic>
        <p:nvPicPr>
          <p:cNvPr id="415" name="Google Shape;415;p23" descr="People wearing boxes"/>
          <p:cNvPicPr preferRelativeResize="0"/>
          <p:nvPr/>
        </p:nvPicPr>
        <p:blipFill rotWithShape="1">
          <a:blip r:embed="rId3">
            <a:alphaModFix/>
          </a:blip>
          <a:srcRect l="3561" r="5618" b="3"/>
          <a:stretch/>
        </p:blipFill>
        <p:spPr>
          <a:xfrm>
            <a:off x="4566284" y="-11506"/>
            <a:ext cx="4577716" cy="33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3" descr="Children's drawings on wall"/>
          <p:cNvPicPr preferRelativeResize="0"/>
          <p:nvPr/>
        </p:nvPicPr>
        <p:blipFill rotWithShape="1">
          <a:blip r:embed="rId4">
            <a:alphaModFix/>
          </a:blip>
          <a:srcRect t="14503" r="1" b="1"/>
          <a:stretch/>
        </p:blipFill>
        <p:spPr>
          <a:xfrm>
            <a:off x="4572000" y="3495598"/>
            <a:ext cx="2920088" cy="3362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4"/>
          <p:cNvSpPr txBox="1"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Font typeface="Arial Black"/>
              <a:buNone/>
            </a:pPr>
            <a:r>
              <a:rPr lang="en-US"/>
              <a:t>Why follow the child’s behavior?</a:t>
            </a:r>
            <a:endParaRPr/>
          </a:p>
        </p:txBody>
      </p:sp>
      <p:grpSp>
        <p:nvGrpSpPr>
          <p:cNvPr id="423" name="Google Shape;423;p24"/>
          <p:cNvGrpSpPr/>
          <p:nvPr/>
        </p:nvGrpSpPr>
        <p:grpSpPr>
          <a:xfrm>
            <a:off x="802481" y="2661978"/>
            <a:ext cx="7543799" cy="3064668"/>
            <a:chOff x="0" y="276588"/>
            <a:chExt cx="7543799" cy="3064668"/>
          </a:xfrm>
        </p:grpSpPr>
        <p:sp>
          <p:nvSpPr>
            <p:cNvPr id="424" name="Google Shape;424;p24"/>
            <p:cNvSpPr/>
            <p:nvPr/>
          </p:nvSpPr>
          <p:spPr>
            <a:xfrm>
              <a:off x="0" y="276588"/>
              <a:ext cx="2357437" cy="1414462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4"/>
            <p:cNvSpPr txBox="1"/>
            <p:nvPr/>
          </p:nvSpPr>
          <p:spPr>
            <a:xfrm>
              <a:off x="0" y="276588"/>
              <a:ext cx="2357437" cy="1414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CDI is relationship enhancement phase</a:t>
              </a: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2593181" y="276588"/>
              <a:ext cx="2357437" cy="1414462"/>
            </a:xfrm>
            <a:prstGeom prst="rect">
              <a:avLst/>
            </a:prstGeom>
            <a:solidFill>
              <a:srgbClr val="53C1CE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4"/>
            <p:cNvSpPr txBox="1"/>
            <p:nvPr/>
          </p:nvSpPr>
          <p:spPr>
            <a:xfrm>
              <a:off x="2593181" y="276588"/>
              <a:ext cx="2357437" cy="1414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Following lets parent view child in new way</a:t>
              </a:r>
              <a:endParaRPr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5186362" y="276588"/>
              <a:ext cx="2357437" cy="1414462"/>
            </a:xfrm>
            <a:prstGeom prst="rect">
              <a:avLst/>
            </a:prstGeom>
            <a:solidFill>
              <a:srgbClr val="4EC7A5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4"/>
            <p:cNvSpPr txBox="1"/>
            <p:nvPr/>
          </p:nvSpPr>
          <p:spPr>
            <a:xfrm>
              <a:off x="5186362" y="276588"/>
              <a:ext cx="2357437" cy="1414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Parent learns to use positive attention skills</a:t>
              </a:r>
              <a:endParaRPr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0" y="1926794"/>
              <a:ext cx="2357437" cy="1414462"/>
            </a:xfrm>
            <a:prstGeom prst="rect">
              <a:avLst/>
            </a:prstGeom>
            <a:solidFill>
              <a:srgbClr val="49C073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4"/>
            <p:cNvSpPr txBox="1"/>
            <p:nvPr/>
          </p:nvSpPr>
          <p:spPr>
            <a:xfrm>
              <a:off x="0" y="1926794"/>
              <a:ext cx="2357437" cy="1414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Child begins to enjoy parent-child interaction</a:t>
              </a: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2593181" y="1926794"/>
              <a:ext cx="2357437" cy="1414462"/>
            </a:xfrm>
            <a:prstGeom prst="rect">
              <a:avLst/>
            </a:prstGeom>
            <a:solidFill>
              <a:srgbClr val="49B845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4"/>
            <p:cNvSpPr txBox="1"/>
            <p:nvPr/>
          </p:nvSpPr>
          <p:spPr>
            <a:xfrm>
              <a:off x="2593181" y="1926794"/>
              <a:ext cx="2357437" cy="1414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Parent learns to use differential social attention</a:t>
              </a: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5186362" y="1926794"/>
              <a:ext cx="2357437" cy="1414462"/>
            </a:xfrm>
            <a:prstGeom prst="rect">
              <a:avLst/>
            </a:prstGeom>
            <a:solidFill>
              <a:srgbClr val="6FAB4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4"/>
            <p:cNvSpPr txBox="1"/>
            <p:nvPr/>
          </p:nvSpPr>
          <p:spPr>
            <a:xfrm>
              <a:off x="5186362" y="1926794"/>
              <a:ext cx="2357437" cy="1414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New child behaviors reinforce the parent’s positive behaviors</a:t>
              </a: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5"/>
          <p:cNvSpPr txBox="1"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 Black"/>
              <a:buNone/>
            </a:pPr>
            <a:br>
              <a:rPr lang="en-US" sz="3600"/>
            </a:br>
            <a:r>
              <a:rPr lang="en-US" sz="3600"/>
              <a:t>CDI “AVOID” Skills</a:t>
            </a:r>
            <a:br>
              <a:rPr lang="en-US" sz="3600"/>
            </a:br>
            <a:r>
              <a:rPr lang="en-US" sz="3600"/>
              <a:t>	</a:t>
            </a:r>
            <a:endParaRPr/>
          </a:p>
        </p:txBody>
      </p:sp>
      <p:grpSp>
        <p:nvGrpSpPr>
          <p:cNvPr id="442" name="Google Shape;442;p25"/>
          <p:cNvGrpSpPr/>
          <p:nvPr/>
        </p:nvGrpSpPr>
        <p:grpSpPr>
          <a:xfrm>
            <a:off x="520593" y="2234022"/>
            <a:ext cx="8102812" cy="2655000"/>
            <a:chOff x="43153" y="481422"/>
            <a:chExt cx="8102812" cy="2655000"/>
          </a:xfrm>
        </p:grpSpPr>
        <p:sp>
          <p:nvSpPr>
            <p:cNvPr id="443" name="Google Shape;443;p25"/>
            <p:cNvSpPr/>
            <p:nvPr/>
          </p:nvSpPr>
          <p:spPr>
            <a:xfrm>
              <a:off x="514809" y="481422"/>
              <a:ext cx="1475437" cy="14754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829247" y="795859"/>
              <a:ext cx="846562" cy="84656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43153" y="2416422"/>
              <a:ext cx="241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5"/>
            <p:cNvSpPr txBox="1"/>
            <p:nvPr/>
          </p:nvSpPr>
          <p:spPr>
            <a:xfrm>
              <a:off x="43153" y="2416422"/>
              <a:ext cx="241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23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COMMANDS</a:t>
              </a:r>
              <a:endParaRPr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3356840" y="554441"/>
              <a:ext cx="1475437" cy="147543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3452877" y="636765"/>
              <a:ext cx="1283363" cy="132939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>
                  <a:alpha val="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2885184" y="2416422"/>
              <a:ext cx="241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5"/>
            <p:cNvSpPr txBox="1"/>
            <p:nvPr/>
          </p:nvSpPr>
          <p:spPr>
            <a:xfrm>
              <a:off x="2885184" y="2416422"/>
              <a:ext cx="241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23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QUESTIONS</a:t>
              </a:r>
              <a:endParaRPr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6198871" y="481422"/>
              <a:ext cx="1475437" cy="147543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6513309" y="795859"/>
              <a:ext cx="846562" cy="84656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5727215" y="2416422"/>
              <a:ext cx="241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5"/>
            <p:cNvSpPr txBox="1"/>
            <p:nvPr/>
          </p:nvSpPr>
          <p:spPr>
            <a:xfrm>
              <a:off x="5727215" y="2416422"/>
              <a:ext cx="241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23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NEGATIVE TALK/ CRITICISM</a:t>
              </a: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6"/>
          <p:cNvSpPr txBox="1"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 Black"/>
              <a:buNone/>
            </a:pPr>
            <a:br>
              <a:rPr lang="en-US" sz="3600"/>
            </a:br>
            <a:r>
              <a:rPr lang="en-US" sz="3600"/>
              <a:t>The CDI DO Skills: PRIDE</a:t>
            </a:r>
            <a:br>
              <a:rPr lang="en-US" sz="3600"/>
            </a:br>
            <a:r>
              <a:rPr lang="en-US" sz="3600"/>
              <a:t>	</a:t>
            </a:r>
            <a:endParaRPr/>
          </a:p>
        </p:txBody>
      </p:sp>
      <p:grpSp>
        <p:nvGrpSpPr>
          <p:cNvPr id="461" name="Google Shape;461;p26"/>
          <p:cNvGrpSpPr/>
          <p:nvPr/>
        </p:nvGrpSpPr>
        <p:grpSpPr>
          <a:xfrm>
            <a:off x="479020" y="2395042"/>
            <a:ext cx="8185957" cy="1723360"/>
            <a:chOff x="1580" y="947242"/>
            <a:chExt cx="8185957" cy="1723360"/>
          </a:xfrm>
        </p:grpSpPr>
        <p:sp>
          <p:nvSpPr>
            <p:cNvPr id="462" name="Google Shape;462;p26"/>
            <p:cNvSpPr/>
            <p:nvPr/>
          </p:nvSpPr>
          <p:spPr>
            <a:xfrm>
              <a:off x="281626" y="947242"/>
              <a:ext cx="876041" cy="8760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6"/>
            <p:cNvSpPr/>
            <p:nvPr/>
          </p:nvSpPr>
          <p:spPr>
            <a:xfrm>
              <a:off x="468324" y="1133940"/>
              <a:ext cx="502646" cy="50264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6"/>
            <p:cNvSpPr/>
            <p:nvPr/>
          </p:nvSpPr>
          <p:spPr>
            <a:xfrm>
              <a:off x="1580" y="2096149"/>
              <a:ext cx="1436132" cy="574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6"/>
            <p:cNvSpPr txBox="1"/>
            <p:nvPr/>
          </p:nvSpPr>
          <p:spPr>
            <a:xfrm>
              <a:off x="1580" y="2096149"/>
              <a:ext cx="1436132" cy="574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22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PRAISE</a:t>
              </a:r>
              <a:endParaRPr/>
            </a:p>
          </p:txBody>
        </p:sp>
        <p:sp>
          <p:nvSpPr>
            <p:cNvPr id="466" name="Google Shape;466;p26"/>
            <p:cNvSpPr/>
            <p:nvPr/>
          </p:nvSpPr>
          <p:spPr>
            <a:xfrm>
              <a:off x="1969082" y="947242"/>
              <a:ext cx="876041" cy="87604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6"/>
            <p:cNvSpPr/>
            <p:nvPr/>
          </p:nvSpPr>
          <p:spPr>
            <a:xfrm>
              <a:off x="2155780" y="1133940"/>
              <a:ext cx="502646" cy="50264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6"/>
            <p:cNvSpPr/>
            <p:nvPr/>
          </p:nvSpPr>
          <p:spPr>
            <a:xfrm>
              <a:off x="1689037" y="2096149"/>
              <a:ext cx="1436132" cy="574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6"/>
            <p:cNvSpPr txBox="1"/>
            <p:nvPr/>
          </p:nvSpPr>
          <p:spPr>
            <a:xfrm>
              <a:off x="1689037" y="2096149"/>
              <a:ext cx="1436132" cy="574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22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REFLECT</a:t>
              </a:r>
              <a:endParaRPr/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3656538" y="990598"/>
              <a:ext cx="876041" cy="87604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3713561" y="1039477"/>
              <a:ext cx="761996" cy="789325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>
                  <a:alpha val="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3376493" y="2096149"/>
              <a:ext cx="1436132" cy="574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6"/>
            <p:cNvSpPr txBox="1"/>
            <p:nvPr/>
          </p:nvSpPr>
          <p:spPr>
            <a:xfrm>
              <a:off x="3376493" y="2096149"/>
              <a:ext cx="1436132" cy="574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22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IMITATE</a:t>
              </a:r>
              <a:endParaRPr/>
            </a:p>
          </p:txBody>
        </p:sp>
        <p:sp>
          <p:nvSpPr>
            <p:cNvPr id="474" name="Google Shape;474;p26"/>
            <p:cNvSpPr/>
            <p:nvPr/>
          </p:nvSpPr>
          <p:spPr>
            <a:xfrm>
              <a:off x="5343995" y="947242"/>
              <a:ext cx="876041" cy="876041"/>
            </a:xfrm>
            <a:prstGeom prst="ellipse">
              <a:avLst/>
            </a:prstGeom>
            <a:solidFill>
              <a:srgbClr val="599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6"/>
            <p:cNvSpPr/>
            <p:nvPr/>
          </p:nvSpPr>
          <p:spPr>
            <a:xfrm>
              <a:off x="5530692" y="1133940"/>
              <a:ext cx="502646" cy="502646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6"/>
            <p:cNvSpPr/>
            <p:nvPr/>
          </p:nvSpPr>
          <p:spPr>
            <a:xfrm>
              <a:off x="5063949" y="2096149"/>
              <a:ext cx="1436132" cy="574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6"/>
            <p:cNvSpPr txBox="1"/>
            <p:nvPr/>
          </p:nvSpPr>
          <p:spPr>
            <a:xfrm>
              <a:off x="5063949" y="2096149"/>
              <a:ext cx="1436132" cy="574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22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DESCRIBE</a:t>
              </a:r>
              <a:endParaRPr/>
            </a:p>
          </p:txBody>
        </p:sp>
        <p:sp>
          <p:nvSpPr>
            <p:cNvPr id="478" name="Google Shape;478;p26"/>
            <p:cNvSpPr/>
            <p:nvPr/>
          </p:nvSpPr>
          <p:spPr>
            <a:xfrm>
              <a:off x="7031451" y="947242"/>
              <a:ext cx="876041" cy="8760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6"/>
            <p:cNvSpPr/>
            <p:nvPr/>
          </p:nvSpPr>
          <p:spPr>
            <a:xfrm>
              <a:off x="7218148" y="1133940"/>
              <a:ext cx="502646" cy="502646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6"/>
            <p:cNvSpPr/>
            <p:nvPr/>
          </p:nvSpPr>
          <p:spPr>
            <a:xfrm>
              <a:off x="6751405" y="2096149"/>
              <a:ext cx="1436132" cy="574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6"/>
            <p:cNvSpPr txBox="1"/>
            <p:nvPr/>
          </p:nvSpPr>
          <p:spPr>
            <a:xfrm>
              <a:off x="6751405" y="2096149"/>
              <a:ext cx="1436132" cy="574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22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ENJOY</a:t>
              </a: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7"/>
          <p:cNvSpPr txBox="1">
            <a:spLocks noGrp="1"/>
          </p:cNvSpPr>
          <p:nvPr>
            <p:ph type="title"/>
          </p:nvPr>
        </p:nvSpPr>
        <p:spPr>
          <a:xfrm>
            <a:off x="1752600" y="787186"/>
            <a:ext cx="696087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6600"/>
              <a:buFont typeface="Arial Black"/>
              <a:buNone/>
            </a:pPr>
            <a:r>
              <a:rPr lang="en-US"/>
              <a:t>Setting Limits in Early Childhood</a:t>
            </a:r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8"/>
          <p:cNvSpPr txBox="1">
            <a:spLocks noGrp="1"/>
          </p:cNvSpPr>
          <p:nvPr>
            <p:ph type="ctrTitle"/>
          </p:nvPr>
        </p:nvSpPr>
        <p:spPr>
          <a:xfrm>
            <a:off x="788670" y="1432223"/>
            <a:ext cx="7517130" cy="30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867"/>
              <a:buFont typeface="Arial Black"/>
              <a:buNone/>
            </a:pPr>
            <a:r>
              <a:rPr lang="en-US" sz="5867"/>
              <a:t>Parent-Directed Interaction (PDI)</a:t>
            </a:r>
            <a:endParaRPr/>
          </a:p>
        </p:txBody>
      </p:sp>
      <p:sp>
        <p:nvSpPr>
          <p:cNvPr id="494" name="Google Shape;494;p28"/>
          <p:cNvSpPr txBox="1"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/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9"/>
          <p:cNvSpPr/>
          <p:nvPr/>
        </p:nvSpPr>
        <p:spPr>
          <a:xfrm>
            <a:off x="5877232" y="0"/>
            <a:ext cx="3266767" cy="6857999"/>
          </a:xfrm>
          <a:prstGeom prst="rect">
            <a:avLst/>
          </a:prstGeom>
          <a:blipFill rotWithShape="1">
            <a:blip r:embed="rId3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9"/>
          <p:cNvSpPr txBox="1">
            <a:spLocks noGrp="1"/>
          </p:cNvSpPr>
          <p:nvPr>
            <p:ph type="title"/>
          </p:nvPr>
        </p:nvSpPr>
        <p:spPr>
          <a:xfrm>
            <a:off x="6117262" y="484632"/>
            <a:ext cx="2658026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 Black"/>
              <a:buNone/>
            </a:pPr>
            <a:r>
              <a:rPr lang="en-US" sz="2600"/>
              <a:t>Authoritative Parenting</a:t>
            </a:r>
            <a:endParaRPr/>
          </a:p>
        </p:txBody>
      </p:sp>
      <p:sp>
        <p:nvSpPr>
          <p:cNvPr id="502" name="Google Shape;502;p29"/>
          <p:cNvSpPr txBox="1">
            <a:spLocks noGrp="1"/>
          </p:cNvSpPr>
          <p:nvPr>
            <p:ph type="body" idx="1"/>
          </p:nvPr>
        </p:nvSpPr>
        <p:spPr>
          <a:xfrm>
            <a:off x="6117263" y="2121408"/>
            <a:ext cx="2658025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/>
              <a:t>Most therapeutic parenting style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/>
              <a:t>Interventions often fail to address limit setting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/>
              <a:t>PCIT goes a step further by teaching a parent how to be both nurture and set limits</a:t>
            </a:r>
            <a:endParaRPr/>
          </a:p>
        </p:txBody>
      </p:sp>
      <p:grpSp>
        <p:nvGrpSpPr>
          <p:cNvPr id="503" name="Google Shape;503;p29"/>
          <p:cNvGrpSpPr/>
          <p:nvPr/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504" name="Google Shape;504;p2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6" name="Google Shape;506;p29"/>
          <p:cNvGrpSpPr/>
          <p:nvPr/>
        </p:nvGrpSpPr>
        <p:grpSpPr>
          <a:xfrm>
            <a:off x="94391" y="304799"/>
            <a:ext cx="5748656" cy="6248400"/>
            <a:chOff x="94391" y="304799"/>
            <a:chExt cx="5748656" cy="6248400"/>
          </a:xfrm>
        </p:grpSpPr>
        <p:pic>
          <p:nvPicPr>
            <p:cNvPr id="507" name="Google Shape;507;p29" descr="A vintage weighing scales"/>
            <p:cNvPicPr preferRelativeResize="0"/>
            <p:nvPr/>
          </p:nvPicPr>
          <p:blipFill rotWithShape="1">
            <a:blip r:embed="rId5">
              <a:alphaModFix/>
            </a:blip>
            <a:srcRect b="27447"/>
            <a:stretch/>
          </p:blipFill>
          <p:spPr>
            <a:xfrm>
              <a:off x="94391" y="304799"/>
              <a:ext cx="5748656" cy="624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29"/>
            <p:cNvSpPr/>
            <p:nvPr/>
          </p:nvSpPr>
          <p:spPr>
            <a:xfrm>
              <a:off x="609600" y="2634996"/>
              <a:ext cx="1155288" cy="1403605"/>
            </a:xfrm>
            <a:prstGeom prst="trapezoid">
              <a:avLst>
                <a:gd name="adj" fmla="val 25000"/>
              </a:avLst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Nurturance</a:t>
              </a: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3124200" y="2128781"/>
              <a:ext cx="1155288" cy="1403604"/>
            </a:xfrm>
            <a:prstGeom prst="trapezoid">
              <a:avLst>
                <a:gd name="adj" fmla="val 25000"/>
              </a:avLst>
            </a:prstGeom>
            <a:solidFill>
              <a:schemeClr val="accent2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Limit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Setting</a:t>
              </a:r>
              <a:endParaRPr/>
            </a:p>
          </p:txBody>
        </p:sp>
      </p:grpSp>
      <p:grpSp>
        <p:nvGrpSpPr>
          <p:cNvPr id="510" name="Google Shape;510;p29"/>
          <p:cNvGrpSpPr/>
          <p:nvPr/>
        </p:nvGrpSpPr>
        <p:grpSpPr>
          <a:xfrm>
            <a:off x="3886200" y="4535601"/>
            <a:ext cx="2834691" cy="2310431"/>
            <a:chOff x="4038600" y="4529184"/>
            <a:chExt cx="2834691" cy="2310431"/>
          </a:xfrm>
        </p:grpSpPr>
        <p:pic>
          <p:nvPicPr>
            <p:cNvPr id="511" name="Google Shape;511;p2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38600" y="4529184"/>
              <a:ext cx="2229124" cy="2310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2" name="Google Shape;512;p29"/>
            <p:cNvSpPr txBox="1"/>
            <p:nvPr/>
          </p:nvSpPr>
          <p:spPr>
            <a:xfrm>
              <a:off x="4201887" y="5642611"/>
              <a:ext cx="151205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Warmth</a:t>
              </a:r>
              <a:endParaRPr/>
            </a:p>
          </p:txBody>
        </p:sp>
        <p:sp>
          <p:nvSpPr>
            <p:cNvPr id="513" name="Google Shape;513;p29"/>
            <p:cNvSpPr txBox="1"/>
            <p:nvPr/>
          </p:nvSpPr>
          <p:spPr>
            <a:xfrm>
              <a:off x="5361233" y="5356195"/>
              <a:ext cx="151205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Control</a:t>
              </a: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 txBox="1"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Font typeface="Arial Black"/>
              <a:buNone/>
            </a:pPr>
            <a:r>
              <a:rPr lang="en-US"/>
              <a:t>Our Time Today</a:t>
            </a: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800100" y="2013293"/>
            <a:ext cx="7543800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9" name="Google Shape;149;p3"/>
          <p:cNvGraphicFramePr/>
          <p:nvPr/>
        </p:nvGraphicFramePr>
        <p:xfrm>
          <a:off x="1048006" y="2670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{3017DF4D-7363-473A-A0FC-8BFB949DEA51}</a:tableStyleId>
              </a:tblPr>
              <a:tblGrid>
                <a:gridCol w="605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5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Welcome &amp; Introductions</a:t>
                      </a:r>
                      <a:endParaRPr sz="23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7625" marR="87625" marT="121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Describe the PCIT</a:t>
                      </a:r>
                      <a:r>
                        <a:rPr lang="en-US" sz="1800" u="none" strike="noStrike" cap="none">
                          <a:highlight>
                            <a:schemeClr val="lt1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b="0" i="0" u="none" strike="noStrike" cap="none">
                          <a:highlight>
                            <a:schemeClr val="lt1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</a:t>
                      </a:r>
                      <a:r>
                        <a:rPr lang="en-US" sz="14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rogram &amp; Concept to Interested Agencies</a:t>
                      </a:r>
                      <a:endParaRPr sz="23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7625" marR="87625" marT="121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Introduce Key PCIT Concepts and Skills</a:t>
                      </a:r>
                      <a:endParaRPr sz="14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625" marR="87625" marT="121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How does PCIT fit at Your Agency?</a:t>
                      </a:r>
                      <a:endParaRPr sz="23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Ideal/Possible</a:t>
                      </a:r>
                      <a:endParaRPr sz="23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7625" marR="87625" marT="121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Questions and Discussion</a:t>
                      </a:r>
                      <a:endParaRPr sz="23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7625" marR="87625" marT="1217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0"/>
          <p:cNvSpPr txBox="1"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Font typeface="Arial Black"/>
              <a:buNone/>
            </a:pPr>
            <a:r>
              <a:rPr lang="en-US"/>
              <a:t>Effective discipline</a:t>
            </a:r>
            <a:endParaRPr/>
          </a:p>
        </p:txBody>
      </p:sp>
      <p:sp>
        <p:nvSpPr>
          <p:cNvPr id="520" name="Google Shape;520;p30"/>
          <p:cNvSpPr txBox="1">
            <a:spLocks noGrp="1"/>
          </p:cNvSpPr>
          <p:nvPr>
            <p:ph type="body" idx="1"/>
          </p:nvPr>
        </p:nvSpPr>
        <p:spPr>
          <a:xfrm>
            <a:off x="802386" y="2121408"/>
            <a:ext cx="3769614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Teach caregiver to effectively discipline a child not responding to typical discipline techniques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Scientifically proven approach 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Behavior within normal limits after 7 weeks of training</a:t>
            </a:r>
            <a:endParaRPr/>
          </a:p>
        </p:txBody>
      </p:sp>
      <p:pic>
        <p:nvPicPr>
          <p:cNvPr id="521" name="Google Shape;521;p30" descr="A picture containing indoor, wall,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449" r="11522"/>
          <a:stretch/>
        </p:blipFill>
        <p:spPr>
          <a:xfrm>
            <a:off x="5029200" y="1981200"/>
            <a:ext cx="3579876" cy="398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1"/>
          <p:cNvSpPr txBox="1"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Font typeface="Arial Black"/>
              <a:buNone/>
            </a:pPr>
            <a:r>
              <a:rPr lang="en-US"/>
              <a:t>Focus of PDI</a:t>
            </a:r>
            <a:endParaRPr/>
          </a:p>
        </p:txBody>
      </p:sp>
      <p:sp>
        <p:nvSpPr>
          <p:cNvPr id="527" name="Google Shape;527;p31"/>
          <p:cNvSpPr/>
          <p:nvPr/>
        </p:nvSpPr>
        <p:spPr>
          <a:xfrm>
            <a:off x="800100" y="2013293"/>
            <a:ext cx="7543800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8" name="Google Shape;528;p31"/>
          <p:cNvGrpSpPr/>
          <p:nvPr/>
        </p:nvGrpSpPr>
        <p:grpSpPr>
          <a:xfrm>
            <a:off x="805631" y="2934312"/>
            <a:ext cx="7537500" cy="2520000"/>
            <a:chOff x="3150" y="548922"/>
            <a:chExt cx="7537500" cy="2520000"/>
          </a:xfrm>
        </p:grpSpPr>
        <p:sp>
          <p:nvSpPr>
            <p:cNvPr id="529" name="Google Shape;529;p31"/>
            <p:cNvSpPr/>
            <p:nvPr/>
          </p:nvSpPr>
          <p:spPr>
            <a:xfrm>
              <a:off x="441900" y="548922"/>
              <a:ext cx="1372500" cy="1372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734400" y="841422"/>
              <a:ext cx="787500" cy="7875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3150" y="2348922"/>
              <a:ext cx="225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1"/>
            <p:cNvSpPr txBox="1"/>
            <p:nvPr/>
          </p:nvSpPr>
          <p:spPr>
            <a:xfrm>
              <a:off x="3150" y="2348922"/>
              <a:ext cx="225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22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CONSISTENCY</a:t>
              </a: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3085650" y="548922"/>
              <a:ext cx="1372500" cy="1372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3378150" y="841422"/>
              <a:ext cx="787500" cy="7875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2646900" y="2348922"/>
              <a:ext cx="225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1"/>
            <p:cNvSpPr txBox="1"/>
            <p:nvPr/>
          </p:nvSpPr>
          <p:spPr>
            <a:xfrm>
              <a:off x="2646900" y="2348922"/>
              <a:ext cx="225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22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PREDICTABILITY</a:t>
              </a: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5729400" y="548922"/>
              <a:ext cx="1372500" cy="1372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6021900" y="841422"/>
              <a:ext cx="787500" cy="7875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5290650" y="2348922"/>
              <a:ext cx="225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1"/>
            <p:cNvSpPr txBox="1"/>
            <p:nvPr/>
          </p:nvSpPr>
          <p:spPr>
            <a:xfrm>
              <a:off x="5290650" y="2348922"/>
              <a:ext cx="225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22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FOLLOW-THROUGH</a:t>
              </a: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2"/>
          <p:cNvSpPr txBox="1">
            <a:spLocks noGrp="1"/>
          </p:cNvSpPr>
          <p:nvPr>
            <p:ph type="title"/>
          </p:nvPr>
        </p:nvSpPr>
        <p:spPr>
          <a:xfrm>
            <a:off x="1905000" y="1219200"/>
            <a:ext cx="696087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 Black"/>
              <a:buNone/>
            </a:pPr>
            <a:r>
              <a:rPr lang="en-US" sz="4800"/>
              <a:t>How many times do referred children misbehave on a typical Saturday?</a:t>
            </a:r>
            <a:endParaRPr/>
          </a:p>
        </p:txBody>
      </p:sp>
      <p:sp>
        <p:nvSpPr>
          <p:cNvPr id="547" name="Google Shape;547;p32"/>
          <p:cNvSpPr txBox="1">
            <a:spLocks noGrp="1"/>
          </p:cNvSpPr>
          <p:nvPr>
            <p:ph type="body" idx="1"/>
          </p:nvPr>
        </p:nvSpPr>
        <p:spPr>
          <a:xfrm>
            <a:off x="838200" y="5251704"/>
            <a:ext cx="7467600" cy="1606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60"/>
              <a:buNone/>
            </a:pPr>
            <a:r>
              <a:rPr lang="en-US" sz="3600" b="1"/>
              <a:t>Children misbehave over 100 times in a typical day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3"/>
          <p:cNvSpPr txBox="1">
            <a:spLocks noGrp="1"/>
          </p:cNvSpPr>
          <p:nvPr>
            <p:ph type="title"/>
          </p:nvPr>
        </p:nvSpPr>
        <p:spPr>
          <a:xfrm>
            <a:off x="1947528" y="-152400"/>
            <a:ext cx="5824872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Font typeface="Arial Black"/>
              <a:buNone/>
            </a:pPr>
            <a:r>
              <a:rPr lang="en-US"/>
              <a:t>The Core Issue</a:t>
            </a:r>
            <a:endParaRPr/>
          </a:p>
        </p:txBody>
      </p:sp>
      <p:pic>
        <p:nvPicPr>
          <p:cNvPr id="554" name="Google Shape;554;p33" descr="Figure 9.2 Four categories of conduct problems&#10;" title="Figure 9.2 Four categories of conduct problems "/>
          <p:cNvPicPr preferRelativeResize="0"/>
          <p:nvPr/>
        </p:nvPicPr>
        <p:blipFill rotWithShape="1">
          <a:blip r:embed="rId3">
            <a:alphaModFix/>
          </a:blip>
          <a:srcRect r="-4" b="1122"/>
          <a:stretch/>
        </p:blipFill>
        <p:spPr>
          <a:xfrm>
            <a:off x="1066800" y="1094056"/>
            <a:ext cx="6705600" cy="57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33"/>
          <p:cNvSpPr/>
          <p:nvPr/>
        </p:nvSpPr>
        <p:spPr>
          <a:xfrm>
            <a:off x="7772400" y="5562600"/>
            <a:ext cx="1524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Source Adapted from “Oppositional Defiant Disorder and Conduct Disorder A Meata-Analytic Review of Factor Analyses and Cross-Validation in a Clinic Sample,” by P. J. Frick, Y. Van Horn, B. B. Lahey, M.3A. G. Christ, R. Loeber, E. A. Hart, L. Tannenbaum &amp; K. Hanson, Clinical Psychology Review, 13, 319–340. Copyright © 1993 Elsevier Science, Ltd. Reprinted with permission from Elsevier Science. Photo Credits (a) © 2011 Paul Bradbury/Jupiterimages Corporation, (b) © 2011 Weston Colton/Jupiterimages Corporation, (c) © iStockphoto.com/Patrick Herrera, (d) © Monkey Business Images/Dreamstime.com</a:t>
            </a:r>
            <a:endParaRPr/>
          </a:p>
        </p:txBody>
      </p:sp>
      <p:sp>
        <p:nvSpPr>
          <p:cNvPr id="556" name="Google Shape;556;p33"/>
          <p:cNvSpPr/>
          <p:nvPr/>
        </p:nvSpPr>
        <p:spPr>
          <a:xfrm>
            <a:off x="4122648" y="3276600"/>
            <a:ext cx="1474631" cy="1336812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Noncompliance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4"/>
          <p:cNvSpPr txBox="1">
            <a:spLocks noGrp="1"/>
          </p:cNvSpPr>
          <p:nvPr>
            <p:ph type="title"/>
          </p:nvPr>
        </p:nvSpPr>
        <p:spPr>
          <a:xfrm>
            <a:off x="685799" y="228600"/>
            <a:ext cx="7772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Font typeface="Arial Black"/>
              <a:buNone/>
            </a:pPr>
            <a:r>
              <a:rPr lang="en-US"/>
              <a:t>Gradual Introduction</a:t>
            </a:r>
            <a:endParaRPr/>
          </a:p>
        </p:txBody>
      </p:sp>
      <p:pic>
        <p:nvPicPr>
          <p:cNvPr id="563" name="Google Shape;56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520" y="1455951"/>
            <a:ext cx="7030959" cy="5396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8"/>
          <p:cNvSpPr txBox="1">
            <a:spLocks noGrp="1"/>
          </p:cNvSpPr>
          <p:nvPr>
            <p:ph type="title"/>
          </p:nvPr>
        </p:nvSpPr>
        <p:spPr>
          <a:xfrm>
            <a:off x="476592" y="3886200"/>
            <a:ext cx="8667408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 Black"/>
              <a:buNone/>
            </a:pPr>
            <a:r>
              <a:rPr lang="en-US" sz="4800"/>
              <a:t>Questions &amp; Comments</a:t>
            </a:r>
            <a:endParaRPr sz="4800" cap="none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70" name="Google Shape;570;p38"/>
          <p:cNvSpPr txBox="1"/>
          <p:nvPr/>
        </p:nvSpPr>
        <p:spPr>
          <a:xfrm>
            <a:off x="3886200" y="5181600"/>
            <a:ext cx="47778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Please contact: </a:t>
            </a:r>
            <a:b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>
                <a:solidFill>
                  <a:schemeClr val="dk1"/>
                </a:solidFill>
              </a:rPr>
              <a:t>Add Email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Add Phone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38"/>
          <p:cNvPicPr preferRelativeResize="0"/>
          <p:nvPr/>
        </p:nvPicPr>
        <p:blipFill rotWithShape="1">
          <a:blip r:embed="rId3">
            <a:alphaModFix/>
          </a:blip>
          <a:srcRect l="30333" t="38889" r="12222" b="16667"/>
          <a:stretch/>
        </p:blipFill>
        <p:spPr>
          <a:xfrm>
            <a:off x="2133600" y="0"/>
            <a:ext cx="5362510" cy="4148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"/>
          <p:cNvSpPr/>
          <p:nvPr/>
        </p:nvSpPr>
        <p:spPr>
          <a:xfrm>
            <a:off x="690625" y="1346946"/>
            <a:ext cx="7667244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690625" y="4299696"/>
            <a:ext cx="7667244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"/>
          <p:cNvSpPr/>
          <p:nvPr/>
        </p:nvSpPr>
        <p:spPr>
          <a:xfrm>
            <a:off x="690625" y="1484779"/>
            <a:ext cx="7667244" cy="27432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" name="Google Shape;158;p4"/>
          <p:cNvGrpSpPr/>
          <p:nvPr/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159" name="Google Shape;159;p4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" name="Google Shape;161;p4"/>
          <p:cNvSpPr/>
          <p:nvPr/>
        </p:nvSpPr>
        <p:spPr>
          <a:xfrm>
            <a:off x="0" y="0"/>
            <a:ext cx="9141714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0" y="4257366"/>
            <a:ext cx="9144000" cy="2610465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"/>
          <p:cNvSpPr txBox="1">
            <a:spLocks noGrp="1"/>
          </p:cNvSpPr>
          <p:nvPr>
            <p:ph type="title"/>
          </p:nvPr>
        </p:nvSpPr>
        <p:spPr>
          <a:xfrm>
            <a:off x="713633" y="4785930"/>
            <a:ext cx="6814455" cy="2812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 Black"/>
              <a:buNone/>
            </a:pPr>
            <a:r>
              <a:rPr lang="en-US" sz="4000" cap="none">
                <a:latin typeface="Arial Black"/>
                <a:ea typeface="Arial Black"/>
                <a:cs typeface="Arial Black"/>
                <a:sym typeface="Arial Black"/>
              </a:rPr>
              <a:t>Parent-Child Interaction Therapy Unlocking Potential for Families</a:t>
            </a:r>
            <a:br>
              <a:rPr lang="en-US" sz="4000" cap="none"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en-US" sz="4000" cap="none">
                <a:latin typeface="Arial Black"/>
                <a:ea typeface="Arial Black"/>
                <a:cs typeface="Arial Black"/>
                <a:sym typeface="Arial Black"/>
              </a:rPr>
            </a:br>
            <a:endParaRPr sz="4000" cap="none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4" name="Google Shape;164;p4" descr="Pink lock and key set"/>
          <p:cNvPicPr preferRelativeResize="0"/>
          <p:nvPr/>
        </p:nvPicPr>
        <p:blipFill rotWithShape="1">
          <a:blip r:embed="rId5">
            <a:alphaModFix/>
          </a:blip>
          <a:srcRect t="22259" r="-2" b="17054"/>
          <a:stretch/>
        </p:blipFill>
        <p:spPr>
          <a:xfrm>
            <a:off x="476592" y="640080"/>
            <a:ext cx="8187348" cy="33164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4"/>
          <p:cNvGrpSpPr/>
          <p:nvPr/>
        </p:nvGrpSpPr>
        <p:grpSpPr>
          <a:xfrm>
            <a:off x="7684192" y="5111496"/>
            <a:ext cx="810678" cy="1080902"/>
            <a:chOff x="9685338" y="4460675"/>
            <a:chExt cx="1080904" cy="1080902"/>
          </a:xfrm>
        </p:grpSpPr>
        <p:sp>
          <p:nvSpPr>
            <p:cNvPr id="166" name="Google Shape;166;p4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5" descr="SUNFIELD CENTER - PARENT CHILD INTERACTION THERAP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381" y="914400"/>
            <a:ext cx="8901238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6" descr="Image result for firework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715000" y="2816359"/>
            <a:ext cx="3311676" cy="205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6"/>
          <p:cNvSpPr txBox="1"/>
          <p:nvPr/>
        </p:nvSpPr>
        <p:spPr>
          <a:xfrm>
            <a:off x="304801" y="370788"/>
            <a:ext cx="838812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en-US" sz="32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PCIT is Recognized as an Evidence-Based Treatment and Best Practice</a:t>
            </a:r>
            <a:endParaRPr/>
          </a:p>
        </p:txBody>
      </p:sp>
      <p:pic>
        <p:nvPicPr>
          <p:cNvPr id="181" name="Google Shape;181;p6" descr="http://www.nctsnet.org/sites/all/themes/sky/images/logo-nctsn.png"/>
          <p:cNvPicPr preferRelativeResize="0"/>
          <p:nvPr/>
        </p:nvPicPr>
        <p:blipFill rotWithShape="1">
          <a:blip r:embed="rId4">
            <a:alphaModFix/>
          </a:blip>
          <a:srcRect l="2125" t="36284" r="71667" b="965"/>
          <a:stretch/>
        </p:blipFill>
        <p:spPr>
          <a:xfrm>
            <a:off x="2590800" y="1981168"/>
            <a:ext cx="3259111" cy="609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" descr="hom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49432" y="2743200"/>
            <a:ext cx="2756650" cy="716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09362" y="4766646"/>
            <a:ext cx="3291851" cy="65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6" descr="Image result for National Crime Victims Research and Treatment Cente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34180" y="3560817"/>
            <a:ext cx="3467034" cy="69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6" descr="Image result for harborview Center for Sexual Assault and Traumatic Stres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6091" y="4529796"/>
            <a:ext cx="1928088" cy="1034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 descr="American Psychological Association"/>
          <p:cNvPicPr preferRelativeResize="0"/>
          <p:nvPr/>
        </p:nvPicPr>
        <p:blipFill rotWithShape="1">
          <a:blip r:embed="rId9">
            <a:alphaModFix/>
          </a:blip>
          <a:srcRect t="-1" r="5404" b="-3115"/>
          <a:stretch/>
        </p:blipFill>
        <p:spPr>
          <a:xfrm>
            <a:off x="609600" y="5809178"/>
            <a:ext cx="6636314" cy="51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19828" y="4790274"/>
            <a:ext cx="1861146" cy="111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2486" y="2055393"/>
            <a:ext cx="1748591" cy="218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 descr="Image result for firework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78258">
            <a:off x="6012286" y="1683018"/>
            <a:ext cx="2776848" cy="172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 descr="Image result for over 40 years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31108" y="2291265"/>
            <a:ext cx="1949866" cy="1949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 rotWithShape="1">
            <a:blip r:embed="rId3">
              <a:alphaModFix amt="5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357758" y="480059"/>
            <a:ext cx="8428482" cy="58978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7" descr="PCIT- A Kinship Case edited to 4 min.m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150" y="762000"/>
            <a:ext cx="7949698" cy="447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7" descr="Pink lock and key set"/>
          <p:cNvPicPr preferRelativeResize="0"/>
          <p:nvPr/>
        </p:nvPicPr>
        <p:blipFill rotWithShape="1">
          <a:blip r:embed="rId5">
            <a:alphaModFix/>
          </a:blip>
          <a:srcRect l="10558" r="14997"/>
          <a:stretch/>
        </p:blipFill>
        <p:spPr>
          <a:xfrm>
            <a:off x="8077200" y="5746201"/>
            <a:ext cx="887919" cy="91367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8" descr="Mother and daughter"/>
          <p:cNvPicPr preferRelativeResize="0"/>
          <p:nvPr/>
        </p:nvPicPr>
        <p:blipFill rotWithShape="1">
          <a:blip r:embed="rId3">
            <a:alphaModFix/>
          </a:blip>
          <a:srcRect l="7705" r="25387" b="-4"/>
          <a:stretch/>
        </p:blipFill>
        <p:spPr>
          <a:xfrm>
            <a:off x="2508" y="3509433"/>
            <a:ext cx="3356362" cy="334856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8"/>
          <p:cNvSpPr txBox="1">
            <a:spLocks noGrp="1"/>
          </p:cNvSpPr>
          <p:nvPr>
            <p:ph type="title"/>
          </p:nvPr>
        </p:nvSpPr>
        <p:spPr>
          <a:xfrm>
            <a:off x="3727581" y="484632"/>
            <a:ext cx="5047708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Font typeface="Arial Black"/>
              <a:buNone/>
            </a:pPr>
            <a:r>
              <a:rPr lang="en-US"/>
              <a:t>What is PCIT?</a:t>
            </a:r>
            <a:endParaRPr/>
          </a:p>
        </p:txBody>
      </p:sp>
      <p:sp>
        <p:nvSpPr>
          <p:cNvPr id="208" name="Google Shape;208;p8"/>
          <p:cNvSpPr txBox="1">
            <a:spLocks noGrp="1"/>
          </p:cNvSpPr>
          <p:nvPr>
            <p:ph type="body" idx="1"/>
          </p:nvPr>
        </p:nvSpPr>
        <p:spPr>
          <a:xfrm>
            <a:off x="3727581" y="1674288"/>
            <a:ext cx="5047707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40"/>
              <a:buNone/>
            </a:pPr>
            <a:endParaRPr sz="2400"/>
          </a:p>
          <a:p>
            <a:pPr marL="73152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70"/>
              <a:buChar char="▪"/>
            </a:pPr>
            <a:r>
              <a:rPr lang="en-US" sz="2200"/>
              <a:t>Children ages 2.5 to 7 years with disruptive/externalizing behaviors</a:t>
            </a:r>
            <a:endParaRPr/>
          </a:p>
          <a:p>
            <a:pPr marL="73152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70"/>
              <a:buChar char="▪"/>
            </a:pPr>
            <a:r>
              <a:rPr lang="en-US" sz="2200"/>
              <a:t>Caregivers with history of harsh parenting</a:t>
            </a:r>
            <a:endParaRPr/>
          </a:p>
          <a:p>
            <a:pPr marL="457200" lvl="1" indent="-5334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40"/>
              <a:buNone/>
            </a:pPr>
            <a:endParaRPr sz="2400"/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Work with the primary caregiver/parent (birth, kin, foster, adoptive) and child together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40"/>
              <a:buNone/>
            </a:pPr>
            <a:endParaRPr sz="2400"/>
          </a:p>
        </p:txBody>
      </p:sp>
      <p:pic>
        <p:nvPicPr>
          <p:cNvPr id="209" name="Google Shape;209;p8" descr="Smiling father standing with child on shoulders outdoors, in front of with house"/>
          <p:cNvPicPr preferRelativeResize="0"/>
          <p:nvPr/>
        </p:nvPicPr>
        <p:blipFill rotWithShape="1">
          <a:blip r:embed="rId4">
            <a:alphaModFix/>
          </a:blip>
          <a:srcRect l="15190" r="17902" b="-3"/>
          <a:stretch/>
        </p:blipFill>
        <p:spPr>
          <a:xfrm>
            <a:off x="2508" y="10"/>
            <a:ext cx="3356362" cy="3348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9" descr="A child with his mouth open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6721" r="15701" b="-6"/>
          <a:stretch/>
        </p:blipFill>
        <p:spPr>
          <a:xfrm>
            <a:off x="2197638" y="-2655"/>
            <a:ext cx="2247126" cy="335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9" descr="A couple of kids playing with a toy car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 r="19139" b="-1"/>
          <a:stretch/>
        </p:blipFill>
        <p:spPr>
          <a:xfrm>
            <a:off x="20" y="3504904"/>
            <a:ext cx="4444744" cy="335309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4724409" y="332925"/>
            <a:ext cx="434338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 Black"/>
              <a:buNone/>
            </a:pPr>
            <a:r>
              <a:rPr lang="en-US" sz="4800"/>
              <a:t>PCIT IS DURABLE</a:t>
            </a:r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body" idx="1"/>
          </p:nvPr>
        </p:nvSpPr>
        <p:spPr>
          <a:xfrm>
            <a:off x="4699239" y="2121408"/>
            <a:ext cx="4292362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182880" lvl="0" indent="-1829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Char char="▪"/>
            </a:pPr>
            <a:r>
              <a:rPr lang="en-US" sz="2100" b="1"/>
              <a:t>Built to address early onset Conduct Problems</a:t>
            </a:r>
            <a:endParaRPr/>
          </a:p>
          <a:p>
            <a:pPr marL="182880" lvl="0" indent="-182907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85000"/>
              <a:buChar char="▪"/>
            </a:pPr>
            <a:r>
              <a:rPr lang="en-US" sz="2100" b="1"/>
              <a:t>Appropriate for children showing:</a:t>
            </a:r>
            <a:endParaRPr/>
          </a:p>
          <a:p>
            <a:pPr marL="274320" lvl="2" indent="-18288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85000"/>
              <a:buChar char="▪"/>
            </a:pPr>
            <a:r>
              <a:rPr lang="en-US" sz="1400"/>
              <a:t>Verbal or physical aggression</a:t>
            </a:r>
            <a:endParaRPr/>
          </a:p>
          <a:p>
            <a:pPr marL="274320" lvl="2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Char char="▪"/>
            </a:pPr>
            <a:r>
              <a:rPr lang="en-US" sz="1400"/>
              <a:t>Defiance</a:t>
            </a:r>
            <a:endParaRPr/>
          </a:p>
          <a:p>
            <a:pPr marL="274320" lvl="2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Char char="▪"/>
            </a:pPr>
            <a:r>
              <a:rPr lang="en-US" sz="1400"/>
              <a:t>Noncompliance</a:t>
            </a:r>
            <a:endParaRPr/>
          </a:p>
          <a:p>
            <a:pPr marL="274320" lvl="2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Char char="▪"/>
            </a:pPr>
            <a:r>
              <a:rPr lang="en-US" sz="1400"/>
              <a:t>Temper Tantrums</a:t>
            </a:r>
            <a:endParaRPr/>
          </a:p>
          <a:p>
            <a:pPr marL="274320" lvl="2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Char char="▪"/>
            </a:pPr>
            <a:r>
              <a:rPr lang="en-US" sz="1400"/>
              <a:t>Hyperactivity </a:t>
            </a:r>
            <a:endParaRPr/>
          </a:p>
          <a:p>
            <a:pPr marL="0" lvl="1" indent="798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</a:pPr>
            <a:endParaRPr sz="1600"/>
          </a:p>
          <a:p>
            <a:pPr marL="182880" lvl="0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Char char="▪"/>
            </a:pPr>
            <a:r>
              <a:rPr lang="en-US" sz="2200" b="1"/>
              <a:t>Parents with harsh or overly punitive parenting</a:t>
            </a:r>
            <a:endParaRPr/>
          </a:p>
          <a:p>
            <a:pPr marL="182880" lvl="0" indent="-182907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85000"/>
              <a:buChar char="▪"/>
            </a:pPr>
            <a:r>
              <a:rPr lang="en-US" sz="1900" b="1"/>
              <a:t>Parents who could benefit from enhanced relationship or behavior management skills with young children</a:t>
            </a:r>
            <a:endParaRPr/>
          </a:p>
        </p:txBody>
      </p:sp>
      <p:pic>
        <p:nvPicPr>
          <p:cNvPr id="219" name="Google Shape;219;p9"/>
          <p:cNvPicPr preferRelativeResize="0"/>
          <p:nvPr/>
        </p:nvPicPr>
        <p:blipFill rotWithShape="1">
          <a:blip r:embed="rId5">
            <a:alphaModFix/>
          </a:blip>
          <a:srcRect l="20045" r="39726" b="-3"/>
          <a:stretch/>
        </p:blipFill>
        <p:spPr>
          <a:xfrm>
            <a:off x="20" y="10"/>
            <a:ext cx="2076967" cy="3355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ood Typ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od Typ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1012</Words>
  <Application>Microsoft Office PowerPoint</Application>
  <PresentationFormat>On-screen Show (4:3)</PresentationFormat>
  <Paragraphs>207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Calibri</vt:lpstr>
      <vt:lpstr>Corbel</vt:lpstr>
      <vt:lpstr>Arial</vt:lpstr>
      <vt:lpstr>Arial Black</vt:lpstr>
      <vt:lpstr>Noto Sans Symbols</vt:lpstr>
      <vt:lpstr>Rockwell</vt:lpstr>
      <vt:lpstr>Times New Roman</vt:lpstr>
      <vt:lpstr>Century Gothic</vt:lpstr>
      <vt:lpstr>Wood Type</vt:lpstr>
      <vt:lpstr>Wood Type</vt:lpstr>
      <vt:lpstr> Unlocking potential with   Parent-Child Interaction Therapy        </vt:lpstr>
      <vt:lpstr>Who we are?</vt:lpstr>
      <vt:lpstr>Our Time Today</vt:lpstr>
      <vt:lpstr>Parent-Child Interaction Therapy Unlocking Potential for Families  </vt:lpstr>
      <vt:lpstr>PowerPoint Presentation</vt:lpstr>
      <vt:lpstr>PowerPoint Presentation</vt:lpstr>
      <vt:lpstr>PowerPoint Presentation</vt:lpstr>
      <vt:lpstr>What is PCIT?</vt:lpstr>
      <vt:lpstr>PCIT IS DURABLE</vt:lpstr>
      <vt:lpstr>PowerPoint Presentation</vt:lpstr>
      <vt:lpstr>Goals of Treatment</vt:lpstr>
      <vt:lpstr>PowerPoint Presentation</vt:lpstr>
      <vt:lpstr>PCIT Brings the Parent into Parent-Child Play</vt:lpstr>
      <vt:lpstr>Calming the Storm with the Core Structure of PCIT </vt:lpstr>
      <vt:lpstr>Progression of PCIT</vt:lpstr>
      <vt:lpstr>Child Outcomes</vt:lpstr>
      <vt:lpstr>Parent Outcomes</vt:lpstr>
      <vt:lpstr>PCIT Reduces Re-abuse Rates</vt:lpstr>
      <vt:lpstr>PCIT SENSITIVE TO DIVERSE FAMILY NEEDS</vt:lpstr>
      <vt:lpstr>Enduring Change </vt:lpstr>
      <vt:lpstr>An Introduction to the PRIDE Skills </vt:lpstr>
      <vt:lpstr>Rolling out the PRIDE Skills in PCIT The CDI Teach Session</vt:lpstr>
      <vt:lpstr> The Basic Rule of CDI</vt:lpstr>
      <vt:lpstr>Why follow the child’s behavior?</vt:lpstr>
      <vt:lpstr> CDI “AVOID” Skills  </vt:lpstr>
      <vt:lpstr> The CDI DO Skills: PRIDE  </vt:lpstr>
      <vt:lpstr>Setting Limits in Early Childhood</vt:lpstr>
      <vt:lpstr>Parent-Directed Interaction (PDI)</vt:lpstr>
      <vt:lpstr>Authoritative Parenting</vt:lpstr>
      <vt:lpstr>Effective discipline</vt:lpstr>
      <vt:lpstr>Focus of PDI</vt:lpstr>
      <vt:lpstr>How many times do referred children misbehave on a typical Saturday?</vt:lpstr>
      <vt:lpstr>The Core Issue</vt:lpstr>
      <vt:lpstr>Gradual Introduction</vt:lpstr>
      <vt:lpstr>Questions &amp;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Petrie, Erinn Jade</dc:creator>
  <cp:lastModifiedBy>Staples, Lisa V.</cp:lastModifiedBy>
  <cp:revision>1</cp:revision>
  <dcterms:created xsi:type="dcterms:W3CDTF">2022-07-12T19:17:21Z</dcterms:created>
  <dcterms:modified xsi:type="dcterms:W3CDTF">2026-04-30T14:34:37Z</dcterms:modified>
</cp:coreProperties>
</file>